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22"/>
  </p:notesMasterIdLst>
  <p:sldIdLst>
    <p:sldId id="256" r:id="rId2"/>
    <p:sldId id="266" r:id="rId3"/>
    <p:sldId id="257" r:id="rId4"/>
    <p:sldId id="258" r:id="rId5"/>
    <p:sldId id="274" r:id="rId6"/>
    <p:sldId id="259" r:id="rId7"/>
    <p:sldId id="260" r:id="rId8"/>
    <p:sldId id="262" r:id="rId9"/>
    <p:sldId id="263" r:id="rId10"/>
    <p:sldId id="261" r:id="rId11"/>
    <p:sldId id="264" r:id="rId12"/>
    <p:sldId id="265" r:id="rId13"/>
    <p:sldId id="267" r:id="rId14"/>
    <p:sldId id="275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FF7D"/>
    <a:srgbClr val="F2EF41"/>
    <a:srgbClr val="F0FF47"/>
    <a:srgbClr val="05B520"/>
    <a:srgbClr val="F2E230"/>
    <a:srgbClr val="BFFF00"/>
    <a:srgbClr val="FFC000"/>
    <a:srgbClr val="FFFF00"/>
    <a:srgbClr val="FF0004"/>
    <a:srgbClr val="F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335" autoAdjust="0"/>
  </p:normalViewPr>
  <p:slideViewPr>
    <p:cSldViewPr snapToGrid="0">
      <p:cViewPr varScale="1">
        <p:scale>
          <a:sx n="61" d="100"/>
          <a:sy n="61" d="100"/>
        </p:scale>
        <p:origin x="21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" userId="c395d8d4ac9f6df1" providerId="LiveId" clId="{0423CE6A-9940-4A03-B4D6-503546C6EE8D}"/>
    <pc:docChg chg="undo custSel addSld delSld modSld sldOrd modMainMaster">
      <pc:chgData name="Marco" userId="c395d8d4ac9f6df1" providerId="LiveId" clId="{0423CE6A-9940-4A03-B4D6-503546C6EE8D}" dt="2023-06-10T18:02:45.451" v="356" actId="20577"/>
      <pc:docMkLst>
        <pc:docMk/>
      </pc:docMkLst>
      <pc:sldChg chg="modSp mod setBg">
        <pc:chgData name="Marco" userId="c395d8d4ac9f6df1" providerId="LiveId" clId="{0423CE6A-9940-4A03-B4D6-503546C6EE8D}" dt="2023-06-10T17:01:43.288" v="44"/>
        <pc:sldMkLst>
          <pc:docMk/>
          <pc:sldMk cId="3962583941" sldId="256"/>
        </pc:sldMkLst>
        <pc:spChg chg="mod">
          <ac:chgData name="Marco" userId="c395d8d4ac9f6df1" providerId="LiveId" clId="{0423CE6A-9940-4A03-B4D6-503546C6EE8D}" dt="2023-06-10T16:05:04.602" v="0" actId="13926"/>
          <ac:spMkLst>
            <pc:docMk/>
            <pc:sldMk cId="3962583941" sldId="256"/>
            <ac:spMk id="2" creationId="{00000000-0000-0000-0000-000000000000}"/>
          </ac:spMkLst>
        </pc:spChg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3989430942" sldId="257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4090961557" sldId="258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2882872368" sldId="259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3206422210" sldId="260"/>
        </pc:sldMkLst>
      </pc:sldChg>
      <pc:sldChg chg="setBg modNotesTx">
        <pc:chgData name="Marco" userId="c395d8d4ac9f6df1" providerId="LiveId" clId="{0423CE6A-9940-4A03-B4D6-503546C6EE8D}" dt="2023-06-10T18:02:45.451" v="356" actId="20577"/>
        <pc:sldMkLst>
          <pc:docMk/>
          <pc:sldMk cId="662012679" sldId="261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4062399533" sldId="262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1517373008" sldId="263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2744736018" sldId="264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2571874694" sldId="265"/>
        </pc:sldMkLst>
      </pc:sldChg>
      <pc:sldChg chg="modSp mod setBg">
        <pc:chgData name="Marco" userId="c395d8d4ac9f6df1" providerId="LiveId" clId="{0423CE6A-9940-4A03-B4D6-503546C6EE8D}" dt="2023-06-10T17:01:43.288" v="44"/>
        <pc:sldMkLst>
          <pc:docMk/>
          <pc:sldMk cId="587150147" sldId="266"/>
        </pc:sldMkLst>
        <pc:spChg chg="mod">
          <ac:chgData name="Marco" userId="c395d8d4ac9f6df1" providerId="LiveId" clId="{0423CE6A-9940-4A03-B4D6-503546C6EE8D}" dt="2023-06-10T16:09:37.845" v="8" actId="20577"/>
          <ac:spMkLst>
            <pc:docMk/>
            <pc:sldMk cId="587150147" sldId="266"/>
            <ac:spMk id="2" creationId="{1376E976-D78F-AE28-D26C-B8F74C81ACB4}"/>
          </ac:spMkLst>
        </pc:spChg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1762875341" sldId="267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3534888355" sldId="268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4150273213" sldId="269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2029284146" sldId="270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1267846453" sldId="271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3834231985" sldId="272"/>
        </pc:sldMkLst>
      </pc:sldChg>
      <pc:sldChg chg="setBg">
        <pc:chgData name="Marco" userId="c395d8d4ac9f6df1" providerId="LiveId" clId="{0423CE6A-9940-4A03-B4D6-503546C6EE8D}" dt="2023-06-10T17:01:43.288" v="44"/>
        <pc:sldMkLst>
          <pc:docMk/>
          <pc:sldMk cId="693826877" sldId="273"/>
        </pc:sldMkLst>
      </pc:sldChg>
      <pc:sldChg chg="addSp delSp modSp add mod ord setBg">
        <pc:chgData name="Marco" userId="c395d8d4ac9f6df1" providerId="LiveId" clId="{0423CE6A-9940-4A03-B4D6-503546C6EE8D}" dt="2023-06-10T17:09:48.139" v="354" actId="255"/>
        <pc:sldMkLst>
          <pc:docMk/>
          <pc:sldMk cId="1700160590" sldId="274"/>
        </pc:sldMkLst>
        <pc:spChg chg="add mod">
          <ac:chgData name="Marco" userId="c395d8d4ac9f6df1" providerId="LiveId" clId="{0423CE6A-9940-4A03-B4D6-503546C6EE8D}" dt="2023-06-10T17:08:02.403" v="323" actId="1076"/>
          <ac:spMkLst>
            <pc:docMk/>
            <pc:sldMk cId="1700160590" sldId="274"/>
            <ac:spMk id="2" creationId="{705C655B-0DA8-BEF7-FDDF-E5EDC4A84D49}"/>
          </ac:spMkLst>
        </pc:spChg>
        <pc:spChg chg="mod">
          <ac:chgData name="Marco" userId="c395d8d4ac9f6df1" providerId="LiveId" clId="{0423CE6A-9940-4A03-B4D6-503546C6EE8D}" dt="2023-06-10T17:09:48.139" v="354" actId="255"/>
          <ac:spMkLst>
            <pc:docMk/>
            <pc:sldMk cId="1700160590" sldId="274"/>
            <ac:spMk id="3" creationId="{4F53ECF2-4FB2-C6D2-C430-66B3B34AF239}"/>
          </ac:spMkLst>
        </pc:spChg>
        <pc:spChg chg="mod">
          <ac:chgData name="Marco" userId="c395d8d4ac9f6df1" providerId="LiveId" clId="{0423CE6A-9940-4A03-B4D6-503546C6EE8D}" dt="2023-06-10T17:00:28.909" v="33" actId="20577"/>
          <ac:spMkLst>
            <pc:docMk/>
            <pc:sldMk cId="1700160590" sldId="274"/>
            <ac:spMk id="4" creationId="{5B536648-F413-83BC-7B48-29EC26342E9D}"/>
          </ac:spMkLst>
        </pc:spChg>
        <pc:spChg chg="add mod">
          <ac:chgData name="Marco" userId="c395d8d4ac9f6df1" providerId="LiveId" clId="{0423CE6A-9940-4A03-B4D6-503546C6EE8D}" dt="2023-06-10T17:07:58.297" v="322" actId="1076"/>
          <ac:spMkLst>
            <pc:docMk/>
            <pc:sldMk cId="1700160590" sldId="274"/>
            <ac:spMk id="6" creationId="{9B5109CD-A65C-D871-0140-F0B2A69AB5B7}"/>
          </ac:spMkLst>
        </pc:spChg>
        <pc:spChg chg="del">
          <ac:chgData name="Marco" userId="c395d8d4ac9f6df1" providerId="LiveId" clId="{0423CE6A-9940-4A03-B4D6-503546C6EE8D}" dt="2023-06-10T17:00:33.754" v="36" actId="478"/>
          <ac:spMkLst>
            <pc:docMk/>
            <pc:sldMk cId="1700160590" sldId="274"/>
            <ac:spMk id="8" creationId="{807CB24D-8DC3-EA28-32B0-E1BE1CFFD111}"/>
          </ac:spMkLst>
        </pc:spChg>
        <pc:spChg chg="add mod">
          <ac:chgData name="Marco" userId="c395d8d4ac9f6df1" providerId="LiveId" clId="{0423CE6A-9940-4A03-B4D6-503546C6EE8D}" dt="2023-06-10T17:09:38.600" v="352" actId="20577"/>
          <ac:spMkLst>
            <pc:docMk/>
            <pc:sldMk cId="1700160590" sldId="274"/>
            <ac:spMk id="9" creationId="{5DBB40A1-F9F4-2E67-FD79-537ECDC48CE6}"/>
          </ac:spMkLst>
        </pc:spChg>
        <pc:spChg chg="add mod">
          <ac:chgData name="Marco" userId="c395d8d4ac9f6df1" providerId="LiveId" clId="{0423CE6A-9940-4A03-B4D6-503546C6EE8D}" dt="2023-06-10T17:09:10.850" v="342" actId="20577"/>
          <ac:spMkLst>
            <pc:docMk/>
            <pc:sldMk cId="1700160590" sldId="274"/>
            <ac:spMk id="10" creationId="{C4202F00-24D4-F339-B3CC-2D0BF75BD5EC}"/>
          </ac:spMkLst>
        </pc:spChg>
        <pc:picChg chg="del">
          <ac:chgData name="Marco" userId="c395d8d4ac9f6df1" providerId="LiveId" clId="{0423CE6A-9940-4A03-B4D6-503546C6EE8D}" dt="2023-06-10T17:00:31.755" v="34" actId="478"/>
          <ac:picMkLst>
            <pc:docMk/>
            <pc:sldMk cId="1700160590" sldId="274"/>
            <ac:picMk id="5" creationId="{DA5B4240-F29C-366C-8353-197B842BF871}"/>
          </ac:picMkLst>
        </pc:picChg>
        <pc:picChg chg="del">
          <ac:chgData name="Marco" userId="c395d8d4ac9f6df1" providerId="LiveId" clId="{0423CE6A-9940-4A03-B4D6-503546C6EE8D}" dt="2023-06-10T17:00:32.505" v="35" actId="478"/>
          <ac:picMkLst>
            <pc:docMk/>
            <pc:sldMk cId="1700160590" sldId="274"/>
            <ac:picMk id="7" creationId="{054249DF-6D8C-B01D-2FA1-E4ACA7C06CCF}"/>
          </ac:picMkLst>
        </pc:picChg>
      </pc:sldChg>
      <pc:sldChg chg="new del">
        <pc:chgData name="Marco" userId="c395d8d4ac9f6df1" providerId="LiveId" clId="{0423CE6A-9940-4A03-B4D6-503546C6EE8D}" dt="2023-06-10T16:59:56.535" v="11" actId="47"/>
        <pc:sldMkLst>
          <pc:docMk/>
          <pc:sldMk cId="3000683974" sldId="274"/>
        </pc:sldMkLst>
      </pc:sldChg>
      <pc:sldChg chg="add del setBg">
        <pc:chgData name="Marco" userId="c395d8d4ac9f6df1" providerId="LiveId" clId="{0423CE6A-9940-4A03-B4D6-503546C6EE8D}" dt="2023-06-10T17:00:03.068" v="12" actId="47"/>
        <pc:sldMkLst>
          <pc:docMk/>
          <pc:sldMk cId="2190303376" sldId="275"/>
        </pc:sldMkLst>
      </pc:sldChg>
      <pc:sldMasterChg chg="setBg modSldLayout">
        <pc:chgData name="Marco" userId="c395d8d4ac9f6df1" providerId="LiveId" clId="{0423CE6A-9940-4A03-B4D6-503546C6EE8D}" dt="2023-06-10T17:01:43.288" v="44"/>
        <pc:sldMasterMkLst>
          <pc:docMk/>
          <pc:sldMasterMk cId="2644252691" sldId="2147483788"/>
        </pc:sldMasterMkLst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1756989738" sldId="2147483777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1085255428" sldId="2147483778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1896938352" sldId="2147483779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2193318309" sldId="2147483780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2852468234" sldId="2147483781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470796513" sldId="2147483782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3890364842" sldId="2147483783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2395989695" sldId="2147483784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4238501584" sldId="2147483785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1671768785" sldId="2147483786"/>
          </pc:sldLayoutMkLst>
        </pc:sldLayoutChg>
        <pc:sldLayoutChg chg="setBg">
          <pc:chgData name="Marco" userId="c395d8d4ac9f6df1" providerId="LiveId" clId="{0423CE6A-9940-4A03-B4D6-503546C6EE8D}" dt="2023-06-10T17:01:43.288" v="44"/>
          <pc:sldLayoutMkLst>
            <pc:docMk/>
            <pc:sldMasterMk cId="2644252691" sldId="2147483788"/>
            <pc:sldLayoutMk cId="4252609322" sldId="214748378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2A8BC-2EA6-4687-A004-E09542FD8216}" type="datetimeFigureOut">
              <a:t>12/06/2023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A8D0F-93AA-4EB5-A321-F0BABF732547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040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questa</a:t>
            </a:r>
            <a:r>
              <a:rPr lang="en-US" dirty="0"/>
              <a:t> slide, </a:t>
            </a:r>
            <a:r>
              <a:rPr lang="en-US" dirty="0" err="1"/>
              <a:t>analizzeremo</a:t>
            </a:r>
            <a:r>
              <a:rPr lang="en-US" dirty="0"/>
              <a:t> e </a:t>
            </a:r>
            <a:r>
              <a:rPr lang="en-US" dirty="0" err="1"/>
              <a:t>confronteremo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ottenuti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tabelle</a:t>
            </a:r>
            <a:r>
              <a:rPr lang="en-US" dirty="0"/>
              <a:t> e </a:t>
            </a:r>
            <a:r>
              <a:rPr lang="en-US" dirty="0" err="1"/>
              <a:t>grafici</a:t>
            </a:r>
            <a:r>
              <a:rPr lang="en-US" dirty="0"/>
              <a:t>, </a:t>
            </a:r>
            <a:r>
              <a:rPr lang="en-US" dirty="0" err="1"/>
              <a:t>confrontando</a:t>
            </a:r>
            <a:r>
              <a:rPr lang="en-US" dirty="0"/>
              <a:t> le </a:t>
            </a:r>
            <a:r>
              <a:rPr lang="en-US" dirty="0" err="1"/>
              <a:t>capacità</a:t>
            </a:r>
            <a:r>
              <a:rPr lang="en-US" dirty="0"/>
              <a:t> di </a:t>
            </a:r>
            <a:r>
              <a:rPr lang="en-US" dirty="0" err="1"/>
              <a:t>Matlab</a:t>
            </a:r>
            <a:r>
              <a:rPr lang="en-US" dirty="0"/>
              <a:t> e Python </a:t>
            </a:r>
            <a:r>
              <a:rPr lang="en-US" dirty="0" err="1"/>
              <a:t>su</a:t>
            </a:r>
            <a:r>
              <a:rPr lang="en-US" dirty="0"/>
              <a:t> Windows e Linux. </a:t>
            </a:r>
            <a:r>
              <a:rPr lang="en-US" dirty="0" err="1"/>
              <a:t>Esamineremo</a:t>
            </a:r>
            <a:r>
              <a:rPr lang="en-US" dirty="0"/>
              <a:t>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: tempi di </a:t>
            </a:r>
            <a:r>
              <a:rPr lang="en-US" dirty="0" err="1"/>
              <a:t>risoluzione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matrici</a:t>
            </a:r>
            <a:r>
              <a:rPr lang="en-US" dirty="0"/>
              <a:t>, </a:t>
            </a:r>
            <a:r>
              <a:rPr lang="en-US" dirty="0" err="1"/>
              <a:t>errore</a:t>
            </a:r>
            <a:r>
              <a:rPr lang="en-US" dirty="0"/>
              <a:t> </a:t>
            </a:r>
            <a:r>
              <a:rPr lang="en-US" dirty="0" err="1"/>
              <a:t>relativo</a:t>
            </a:r>
            <a:r>
              <a:rPr lang="en-US" dirty="0"/>
              <a:t> e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utilizzata</a:t>
            </a:r>
            <a:r>
              <a:rPr lang="en-US" dirty="0"/>
              <a:t>.</a:t>
            </a:r>
            <a:endParaRPr lang="it-IT" dirty="0"/>
          </a:p>
          <a:p>
            <a:r>
              <a:rPr lang="en-US" dirty="0" err="1"/>
              <a:t>Tuttavia</a:t>
            </a:r>
            <a:r>
              <a:rPr lang="en-US" dirty="0"/>
              <a:t>, il </a:t>
            </a:r>
            <a:r>
              <a:rPr lang="en-US" dirty="0" err="1"/>
              <a:t>grafico</a:t>
            </a:r>
            <a:r>
              <a:rPr lang="en-US" dirty="0"/>
              <a:t> è </a:t>
            </a:r>
            <a:r>
              <a:rPr lang="en-US" dirty="0" err="1"/>
              <a:t>complesso</a:t>
            </a:r>
            <a:r>
              <a:rPr lang="en-US" dirty="0"/>
              <a:t> da </a:t>
            </a:r>
            <a:r>
              <a:rPr lang="en-US" dirty="0" err="1"/>
              <a:t>interpretare</a:t>
            </a:r>
            <a:r>
              <a:rPr lang="en-US" dirty="0"/>
              <a:t> a causa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ordini</a:t>
            </a:r>
            <a:r>
              <a:rPr lang="en-US" dirty="0"/>
              <a:t> di grandezza </a:t>
            </a:r>
            <a:r>
              <a:rPr lang="en-US" dirty="0" err="1"/>
              <a:t>differenti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metriche</a:t>
            </a:r>
            <a:r>
              <a:rPr lang="en-US" dirty="0"/>
              <a:t>. </a:t>
            </a:r>
            <a:r>
              <a:rPr lang="en-US" dirty="0" err="1"/>
              <a:t>Pertanto</a:t>
            </a:r>
            <a:r>
              <a:rPr lang="en-US" dirty="0"/>
              <a:t>, </a:t>
            </a:r>
            <a:r>
              <a:rPr lang="en-US" dirty="0" err="1"/>
              <a:t>analizzeremo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singolarmente</a:t>
            </a:r>
            <a:r>
              <a:rPr lang="en-US" dirty="0"/>
              <a:t> per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comprensione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chiara</a:t>
            </a:r>
            <a:r>
              <a:rPr lang="en-US" dirty="0"/>
              <a:t>.</a:t>
            </a:r>
            <a:endParaRPr lang="it-IT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8D0F-93AA-4EB5-A321-F0BABF732547}" type="slidenum">
              <a:rPr lang="it-IT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467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tempi di </a:t>
            </a:r>
            <a:r>
              <a:rPr lang="en-US" err="1"/>
              <a:t>calcolo</a:t>
            </a:r>
            <a:r>
              <a:rPr lang="en-US"/>
              <a:t>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cruciali</a:t>
            </a:r>
            <a:r>
              <a:rPr lang="en-US"/>
              <a:t> </a:t>
            </a:r>
            <a:r>
              <a:rPr lang="en-US" err="1"/>
              <a:t>nella</a:t>
            </a:r>
            <a:r>
              <a:rPr lang="en-US"/>
              <a:t> </a:t>
            </a:r>
            <a:r>
              <a:rPr lang="en-US" err="1"/>
              <a:t>risoluzione</a:t>
            </a:r>
            <a:r>
              <a:rPr lang="en-US"/>
              <a:t> di </a:t>
            </a:r>
            <a:r>
              <a:rPr lang="en-US" err="1"/>
              <a:t>problemi</a:t>
            </a:r>
            <a:r>
              <a:rPr lang="en-US"/>
              <a:t> </a:t>
            </a:r>
            <a:r>
              <a:rPr lang="en-US" err="1"/>
              <a:t>matematici</a:t>
            </a:r>
            <a:r>
              <a:rPr lang="en-US"/>
              <a:t>. Il </a:t>
            </a:r>
            <a:r>
              <a:rPr lang="en-US" err="1"/>
              <a:t>solutore</a:t>
            </a:r>
            <a:r>
              <a:rPr lang="en-US"/>
              <a:t> classico per </a:t>
            </a:r>
            <a:r>
              <a:rPr lang="en-US" err="1"/>
              <a:t>sistemi</a:t>
            </a:r>
            <a:r>
              <a:rPr lang="en-US"/>
              <a:t> </a:t>
            </a:r>
            <a:r>
              <a:rPr lang="en-US" err="1"/>
              <a:t>lineari</a:t>
            </a:r>
            <a:r>
              <a:rPr lang="en-US"/>
              <a:t> ha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complessità</a:t>
            </a:r>
            <a:r>
              <a:rPr lang="en-US"/>
              <a:t> </a:t>
            </a:r>
            <a:r>
              <a:rPr lang="en-US" err="1"/>
              <a:t>temporale</a:t>
            </a:r>
            <a:r>
              <a:rPr lang="en-US"/>
              <a:t> di O(n^3), con n come </a:t>
            </a:r>
            <a:r>
              <a:rPr lang="en-US" err="1"/>
              <a:t>dimensione</a:t>
            </a:r>
            <a:r>
              <a:rPr lang="en-US"/>
              <a:t> </a:t>
            </a:r>
            <a:r>
              <a:rPr lang="en-US" err="1"/>
              <a:t>dell'input</a:t>
            </a:r>
            <a:r>
              <a:rPr lang="en-US"/>
              <a:t>. La slide </a:t>
            </a:r>
            <a:r>
              <a:rPr lang="en-US" err="1"/>
              <a:t>mostra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Matlab ha tempi di </a:t>
            </a:r>
            <a:r>
              <a:rPr lang="en-US" err="1"/>
              <a:t>calcolo</a:t>
            </a:r>
            <a:r>
              <a:rPr lang="en-US"/>
              <a:t> </a:t>
            </a:r>
            <a:r>
              <a:rPr lang="en-US" err="1"/>
              <a:t>migliori</a:t>
            </a:r>
            <a:r>
              <a:rPr lang="en-US"/>
              <a:t> rispetto a Python, </a:t>
            </a:r>
            <a:r>
              <a:rPr lang="en-US" err="1"/>
              <a:t>sia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Windows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Linux. Python ha tempi </a:t>
            </a:r>
            <a:r>
              <a:rPr lang="en-US" err="1"/>
              <a:t>diversi</a:t>
            </a:r>
            <a:r>
              <a:rPr lang="en-US"/>
              <a:t> a </a:t>
            </a:r>
            <a:r>
              <a:rPr lang="en-US" err="1"/>
              <a:t>seconda</a:t>
            </a:r>
            <a:r>
              <a:rPr lang="en-US"/>
              <a:t> del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operativo</a:t>
            </a:r>
            <a:r>
              <a:rPr lang="en-US"/>
              <a:t>: </a:t>
            </a:r>
            <a:r>
              <a:rPr lang="en-US" err="1"/>
              <a:t>su</a:t>
            </a:r>
            <a:r>
              <a:rPr lang="en-US"/>
              <a:t> Linux, </a:t>
            </a:r>
            <a:r>
              <a:rPr lang="en-US" err="1"/>
              <a:t>i</a:t>
            </a:r>
            <a:r>
              <a:rPr lang="en-US"/>
              <a:t> tempi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intorno</a:t>
            </a:r>
            <a:r>
              <a:rPr lang="en-US"/>
              <a:t> a 10^2 secondi per le </a:t>
            </a:r>
            <a:r>
              <a:rPr lang="en-US" err="1"/>
              <a:t>matrici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grandi</a:t>
            </a:r>
            <a:r>
              <a:rPr lang="en-US"/>
              <a:t>, </a:t>
            </a:r>
            <a:r>
              <a:rPr lang="en-US" err="1"/>
              <a:t>mentre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Windows </a:t>
            </a:r>
            <a:r>
              <a:rPr lang="en-US" err="1"/>
              <a:t>crescono</a:t>
            </a:r>
            <a:r>
              <a:rPr lang="en-US"/>
              <a:t> </a:t>
            </a:r>
            <a:r>
              <a:rPr lang="en-US" err="1"/>
              <a:t>fino</a:t>
            </a:r>
            <a:r>
              <a:rPr lang="en-US"/>
              <a:t> a 10^3 secondi. Per </a:t>
            </a:r>
            <a:r>
              <a:rPr lang="en-US" err="1"/>
              <a:t>matrici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piccole</a:t>
            </a:r>
            <a:r>
              <a:rPr lang="en-US"/>
              <a:t>, </a:t>
            </a:r>
            <a:r>
              <a:rPr lang="en-US" err="1"/>
              <a:t>i</a:t>
            </a:r>
            <a:r>
              <a:rPr lang="en-US"/>
              <a:t> tempi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simili</a:t>
            </a:r>
            <a:r>
              <a:rPr lang="en-US"/>
              <a:t> per </a:t>
            </a:r>
            <a:r>
              <a:rPr lang="en-US" err="1"/>
              <a:t>tutte</a:t>
            </a:r>
            <a:r>
              <a:rPr lang="en-US"/>
              <a:t> le </a:t>
            </a:r>
            <a:r>
              <a:rPr lang="en-US" err="1"/>
              <a:t>combinazioni</a:t>
            </a:r>
            <a:r>
              <a:rPr lang="en-US"/>
              <a:t>.</a:t>
            </a:r>
            <a:endParaRPr lang="it-IT"/>
          </a:p>
          <a:p>
            <a:r>
              <a:rPr lang="en-US" err="1"/>
              <a:t>Questi</a:t>
            </a:r>
            <a:r>
              <a:rPr lang="en-US"/>
              <a:t> </a:t>
            </a:r>
            <a:r>
              <a:rPr lang="en-US" err="1"/>
              <a:t>dati</a:t>
            </a:r>
            <a:r>
              <a:rPr lang="en-US"/>
              <a:t> </a:t>
            </a:r>
            <a:r>
              <a:rPr lang="en-US" err="1"/>
              <a:t>sono</a:t>
            </a:r>
            <a:r>
              <a:rPr lang="en-US"/>
              <a:t> </a:t>
            </a:r>
            <a:r>
              <a:rPr lang="en-US" err="1"/>
              <a:t>importanti</a:t>
            </a:r>
            <a:r>
              <a:rPr lang="en-US"/>
              <a:t> per le </a:t>
            </a:r>
            <a:r>
              <a:rPr lang="en-US" err="1"/>
              <a:t>aziende</a:t>
            </a:r>
            <a:r>
              <a:rPr lang="en-US"/>
              <a:t>, </a:t>
            </a:r>
            <a:r>
              <a:rPr lang="en-US" err="1"/>
              <a:t>poiché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tempi di </a:t>
            </a:r>
            <a:r>
              <a:rPr lang="en-US" err="1"/>
              <a:t>calcolo</a:t>
            </a:r>
            <a:r>
              <a:rPr lang="en-US"/>
              <a:t> </a:t>
            </a:r>
            <a:r>
              <a:rPr lang="en-US" err="1"/>
              <a:t>influenzano</a:t>
            </a:r>
            <a:r>
              <a:rPr lang="en-US"/>
              <a:t> la </a:t>
            </a:r>
            <a:r>
              <a:rPr lang="en-US" err="1"/>
              <a:t>riuscita</a:t>
            </a:r>
            <a:r>
              <a:rPr lang="en-US"/>
              <a:t> e la </a:t>
            </a:r>
            <a:r>
              <a:rPr lang="en-US" err="1"/>
              <a:t>consegna</a:t>
            </a:r>
            <a:r>
              <a:rPr lang="en-US"/>
              <a:t> </a:t>
            </a:r>
            <a:r>
              <a:rPr lang="en-US" err="1"/>
              <a:t>tempestiva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progetti</a:t>
            </a:r>
            <a:r>
              <a:rPr lang="en-US"/>
              <a:t>. </a:t>
            </a:r>
            <a:r>
              <a:rPr lang="en-US" err="1"/>
              <a:t>L'analisi</a:t>
            </a:r>
            <a:r>
              <a:rPr lang="en-US"/>
              <a:t> </a:t>
            </a:r>
            <a:r>
              <a:rPr lang="en-US" err="1"/>
              <a:t>suggerisce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la </a:t>
            </a:r>
            <a:r>
              <a:rPr lang="en-US" err="1"/>
              <a:t>combinazione</a:t>
            </a:r>
            <a:r>
              <a:rPr lang="en-US"/>
              <a:t> Matlab-Linux </a:t>
            </a:r>
            <a:r>
              <a:rPr lang="en-US" err="1"/>
              <a:t>sia</a:t>
            </a:r>
            <a:r>
              <a:rPr lang="en-US"/>
              <a:t> la </a:t>
            </a:r>
            <a:r>
              <a:rPr lang="en-US" err="1"/>
              <a:t>scelta</a:t>
            </a:r>
            <a:r>
              <a:rPr lang="en-US"/>
              <a:t> </a:t>
            </a:r>
            <a:r>
              <a:rPr lang="en-US" err="1"/>
              <a:t>migliore</a:t>
            </a:r>
            <a:r>
              <a:rPr lang="en-US"/>
              <a:t>, </a:t>
            </a:r>
            <a:r>
              <a:rPr lang="en-US" err="1"/>
              <a:t>unendo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tempi </a:t>
            </a:r>
            <a:r>
              <a:rPr lang="en-US" err="1"/>
              <a:t>bassi</a:t>
            </a:r>
            <a:r>
              <a:rPr lang="en-US"/>
              <a:t> di Matlab al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gratuito</a:t>
            </a:r>
            <a:r>
              <a:rPr lang="en-US"/>
              <a:t> Linux.</a:t>
            </a:r>
            <a:endParaRPr lang="it-IT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8D0F-93AA-4EB5-A321-F0BABF732547}" type="slidenum">
              <a:rPr lang="it-IT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34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Nel </a:t>
            </a:r>
            <a:r>
              <a:rPr lang="en-US" err="1"/>
              <a:t>caso</a:t>
            </a:r>
            <a:r>
              <a:rPr lang="en-US"/>
              <a:t> in </a:t>
            </a:r>
            <a:r>
              <a:rPr lang="en-US" err="1"/>
              <a:t>esame</a:t>
            </a:r>
            <a:r>
              <a:rPr lang="en-US"/>
              <a:t>, il </a:t>
            </a:r>
            <a:r>
              <a:rPr lang="en-US" err="1"/>
              <a:t>calcolatore</a:t>
            </a:r>
            <a:r>
              <a:rPr lang="en-US"/>
              <a:t> ha 32GB di </a:t>
            </a:r>
            <a:r>
              <a:rPr lang="en-US" err="1"/>
              <a:t>memoria</a:t>
            </a:r>
            <a:r>
              <a:rPr lang="en-US"/>
              <a:t> e non ha </a:t>
            </a:r>
            <a:r>
              <a:rPr lang="en-US" err="1"/>
              <a:t>limitazioni</a:t>
            </a:r>
            <a:r>
              <a:rPr lang="en-US"/>
              <a:t> </a:t>
            </a:r>
            <a:r>
              <a:rPr lang="en-US" err="1"/>
              <a:t>temporali</a:t>
            </a:r>
            <a:r>
              <a:rPr lang="en-US"/>
              <a:t>. Si nota </a:t>
            </a:r>
            <a:r>
              <a:rPr lang="en-US" err="1"/>
              <a:t>che</a:t>
            </a:r>
            <a:r>
              <a:rPr lang="en-US"/>
              <a:t> la </a:t>
            </a:r>
            <a:r>
              <a:rPr lang="en-US" err="1"/>
              <a:t>memoria</a:t>
            </a:r>
            <a:r>
              <a:rPr lang="en-US"/>
              <a:t> RAM </a:t>
            </a:r>
            <a:r>
              <a:rPr lang="en-US" err="1"/>
              <a:t>utilizzata</a:t>
            </a:r>
            <a:r>
              <a:rPr lang="en-US"/>
              <a:t> varia </a:t>
            </a:r>
            <a:r>
              <a:rPr lang="en-US" err="1"/>
              <a:t>fino</a:t>
            </a:r>
            <a:r>
              <a:rPr lang="en-US"/>
              <a:t> a un </a:t>
            </a:r>
            <a:r>
              <a:rPr lang="en-US" err="1"/>
              <a:t>massimo</a:t>
            </a:r>
            <a:r>
              <a:rPr lang="en-US"/>
              <a:t> di 13 GB. </a:t>
            </a:r>
            <a:r>
              <a:rPr lang="en-US" err="1"/>
              <a:t>Confrontando</a:t>
            </a:r>
            <a:r>
              <a:rPr lang="en-US"/>
              <a:t> Python e Matlab,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osserva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Python ha un </a:t>
            </a:r>
            <a:r>
              <a:rPr lang="en-US" err="1"/>
              <a:t>utilizzo</a:t>
            </a:r>
            <a:r>
              <a:rPr lang="en-US"/>
              <a:t> </a:t>
            </a:r>
            <a:r>
              <a:rPr lang="en-US" err="1"/>
              <a:t>leggermente</a:t>
            </a:r>
            <a:r>
              <a:rPr lang="en-US"/>
              <a:t> </a:t>
            </a:r>
            <a:r>
              <a:rPr lang="en-US" err="1"/>
              <a:t>maggiore</a:t>
            </a:r>
            <a:r>
              <a:rPr lang="en-US"/>
              <a:t> di </a:t>
            </a:r>
            <a:r>
              <a:rPr lang="en-US" err="1"/>
              <a:t>memoria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Linux, il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potrebbe</a:t>
            </a:r>
            <a:r>
              <a:rPr lang="en-US"/>
              <a:t> </a:t>
            </a:r>
            <a:r>
              <a:rPr lang="en-US" err="1"/>
              <a:t>spiegare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tempi di </a:t>
            </a:r>
            <a:r>
              <a:rPr lang="en-US" err="1"/>
              <a:t>calcolo</a:t>
            </a:r>
            <a:r>
              <a:rPr lang="en-US"/>
              <a:t>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brevi</a:t>
            </a:r>
            <a:r>
              <a:rPr lang="en-US"/>
              <a:t>. Matlab </a:t>
            </a:r>
            <a:r>
              <a:rPr lang="en-US" err="1"/>
              <a:t>crea</a:t>
            </a:r>
            <a:r>
              <a:rPr lang="en-US"/>
              <a:t> </a:t>
            </a:r>
            <a:r>
              <a:rPr lang="en-US" err="1"/>
              <a:t>grafici</a:t>
            </a:r>
            <a:r>
              <a:rPr lang="en-US"/>
              <a:t> </a:t>
            </a:r>
            <a:r>
              <a:rPr lang="en-US" err="1"/>
              <a:t>simili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sistemi</a:t>
            </a:r>
            <a:r>
              <a:rPr lang="en-US"/>
              <a:t> </a:t>
            </a:r>
            <a:r>
              <a:rPr lang="en-US" err="1"/>
              <a:t>operativi</a:t>
            </a:r>
            <a:r>
              <a:rPr lang="en-US"/>
              <a:t>, con un </a:t>
            </a:r>
            <a:r>
              <a:rPr lang="en-US" err="1"/>
              <a:t>utilizzo</a:t>
            </a:r>
            <a:r>
              <a:rPr lang="en-US"/>
              <a:t> di </a:t>
            </a:r>
            <a:r>
              <a:rPr lang="en-US" err="1"/>
              <a:t>memoria</a:t>
            </a:r>
            <a:r>
              <a:rPr lang="en-US"/>
              <a:t> </a:t>
            </a:r>
            <a:r>
              <a:rPr lang="en-US" err="1"/>
              <a:t>maggiore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Windows. La </a:t>
            </a:r>
            <a:r>
              <a:rPr lang="en-US" err="1"/>
              <a:t>dimensione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matrice</a:t>
            </a:r>
            <a:r>
              <a:rPr lang="en-US"/>
              <a:t> non </a:t>
            </a:r>
            <a:r>
              <a:rPr lang="en-US" err="1"/>
              <a:t>influisce</a:t>
            </a:r>
            <a:r>
              <a:rPr lang="en-US"/>
              <a:t> molto </a:t>
            </a:r>
            <a:r>
              <a:rPr lang="en-US" err="1"/>
              <a:t>sull'utilizzo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RAM in Matlab, </a:t>
            </a:r>
            <a:r>
              <a:rPr lang="en-US" err="1"/>
              <a:t>grazie</a:t>
            </a:r>
            <a:r>
              <a:rPr lang="en-US"/>
              <a:t> ai </a:t>
            </a:r>
            <a:r>
              <a:rPr lang="en-US" err="1"/>
              <a:t>suoi</a:t>
            </a:r>
            <a:r>
              <a:rPr lang="en-US"/>
              <a:t> </a:t>
            </a:r>
            <a:r>
              <a:rPr lang="en-US" err="1"/>
              <a:t>metodi</a:t>
            </a:r>
            <a:r>
              <a:rPr lang="en-US"/>
              <a:t> </a:t>
            </a:r>
            <a:r>
              <a:rPr lang="en-US" err="1"/>
              <a:t>nativi</a:t>
            </a:r>
            <a:r>
              <a:rPr lang="en-US"/>
              <a:t> per </a:t>
            </a:r>
            <a:r>
              <a:rPr lang="en-US" err="1"/>
              <a:t>gestire</a:t>
            </a:r>
            <a:r>
              <a:rPr lang="en-US"/>
              <a:t> le </a:t>
            </a:r>
            <a:r>
              <a:rPr lang="en-US" err="1"/>
              <a:t>matrici</a:t>
            </a:r>
            <a:r>
              <a:rPr lang="en-US"/>
              <a:t>. </a:t>
            </a:r>
            <a:r>
              <a:rPr lang="en-US" err="1"/>
              <a:t>Infine</a:t>
            </a:r>
            <a:r>
              <a:rPr lang="en-US"/>
              <a:t>, Matlab-Linux </a:t>
            </a:r>
            <a:r>
              <a:rPr lang="en-US" err="1"/>
              <a:t>mantiene</a:t>
            </a:r>
            <a:r>
              <a:rPr lang="en-US"/>
              <a:t> il </a:t>
            </a:r>
            <a:r>
              <a:rPr lang="en-US" err="1"/>
              <a:t>primato</a:t>
            </a:r>
            <a:r>
              <a:rPr lang="en-US"/>
              <a:t> per </a:t>
            </a:r>
            <a:r>
              <a:rPr lang="en-US" err="1"/>
              <a:t>l'efficienza</a:t>
            </a:r>
            <a:r>
              <a:rPr lang="en-US"/>
              <a:t> </a:t>
            </a:r>
            <a:r>
              <a:rPr lang="en-US" err="1"/>
              <a:t>nella</a:t>
            </a:r>
            <a:r>
              <a:rPr lang="en-US"/>
              <a:t> </a:t>
            </a:r>
            <a:r>
              <a:rPr lang="en-US" err="1"/>
              <a:t>gestione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memoria</a:t>
            </a:r>
            <a:r>
              <a:rPr lang="en-US"/>
              <a:t> e </a:t>
            </a:r>
            <a:r>
              <a:rPr lang="en-US" err="1"/>
              <a:t>dei</a:t>
            </a:r>
            <a:r>
              <a:rPr lang="en-US"/>
              <a:t> tempi di </a:t>
            </a:r>
            <a:r>
              <a:rPr lang="en-US" err="1"/>
              <a:t>calcolo</a:t>
            </a:r>
            <a:r>
              <a:rPr lang="en-US"/>
              <a:t>.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8D0F-93AA-4EB5-A321-F0BABF732547}" type="slidenum">
              <a:rPr lang="it-IT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44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funzione</a:t>
            </a:r>
            <a:r>
              <a:rPr lang="en-US" dirty="0"/>
              <a:t> memory profiler in Python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analizzare</a:t>
            </a:r>
            <a:r>
              <a:rPr lang="en-US" dirty="0"/>
              <a:t> la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il </a:t>
            </a:r>
            <a:r>
              <a:rPr lang="en-US" dirty="0" err="1"/>
              <a:t>calcolo</a:t>
            </a:r>
            <a:r>
              <a:rPr lang="en-US" dirty="0"/>
              <a:t>. Per </a:t>
            </a:r>
            <a:r>
              <a:rPr lang="en-US" dirty="0" err="1"/>
              <a:t>ottenere</a:t>
            </a:r>
            <a:r>
              <a:rPr lang="en-US" dirty="0"/>
              <a:t> </a:t>
            </a:r>
            <a:r>
              <a:rPr lang="en-US" dirty="0" err="1"/>
              <a:t>grafici</a:t>
            </a:r>
            <a:r>
              <a:rPr lang="en-US" dirty="0"/>
              <a:t> </a:t>
            </a:r>
            <a:r>
              <a:rPr lang="en-US" dirty="0" err="1"/>
              <a:t>leggibili</a:t>
            </a:r>
            <a:r>
              <a:rPr lang="en-US" dirty="0"/>
              <a:t>, </a:t>
            </a:r>
            <a:r>
              <a:rPr lang="en-US" dirty="0" err="1"/>
              <a:t>gli</a:t>
            </a:r>
            <a:r>
              <a:rPr lang="en-US" dirty="0"/>
              <a:t> array di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estratti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ridotti</a:t>
            </a:r>
            <a:r>
              <a:rPr lang="en-US" dirty="0"/>
              <a:t> o </a:t>
            </a:r>
            <a:r>
              <a:rPr lang="en-US" dirty="0" err="1"/>
              <a:t>allungati</a:t>
            </a:r>
            <a:r>
              <a:rPr lang="en-US" dirty="0"/>
              <a:t> a circa 800 </a:t>
            </a:r>
            <a:r>
              <a:rPr lang="en-US" dirty="0" err="1"/>
              <a:t>campioni</a:t>
            </a:r>
            <a:r>
              <a:rPr lang="en-US" dirty="0"/>
              <a:t>. </a:t>
            </a:r>
            <a:r>
              <a:rPr lang="en-US" dirty="0" err="1"/>
              <a:t>L'andamento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computazione</a:t>
            </a:r>
            <a:r>
              <a:rPr lang="en-US" dirty="0"/>
              <a:t> Python </a:t>
            </a:r>
            <a:r>
              <a:rPr lang="en-US" dirty="0" err="1"/>
              <a:t>mostra</a:t>
            </a:r>
            <a:r>
              <a:rPr lang="en-US" dirty="0"/>
              <a:t> spike di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Linux per la terza e </a:t>
            </a:r>
            <a:r>
              <a:rPr lang="en-US" dirty="0" err="1"/>
              <a:t>quarta</a:t>
            </a:r>
            <a:r>
              <a:rPr lang="en-US" dirty="0"/>
              <a:t> </a:t>
            </a:r>
            <a:r>
              <a:rPr lang="en-US" dirty="0" err="1"/>
              <a:t>matrice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potrebbe</a:t>
            </a:r>
            <a:r>
              <a:rPr lang="en-US" dirty="0"/>
              <a:t> </a:t>
            </a:r>
            <a:r>
              <a:rPr lang="en-US" dirty="0" err="1"/>
              <a:t>spiegare</a:t>
            </a:r>
            <a:r>
              <a:rPr lang="en-US" dirty="0"/>
              <a:t> la </a:t>
            </a:r>
            <a:r>
              <a:rPr lang="en-US" dirty="0" err="1"/>
              <a:t>differenza</a:t>
            </a:r>
            <a:r>
              <a:rPr lang="en-US" dirty="0"/>
              <a:t> di tempi </a:t>
            </a:r>
            <a:r>
              <a:rPr lang="en-US" dirty="0" err="1"/>
              <a:t>tra</a:t>
            </a:r>
            <a:r>
              <a:rPr lang="en-US" dirty="0"/>
              <a:t> Windows e Linux. </a:t>
            </a:r>
            <a:r>
              <a:rPr lang="en-US" dirty="0" err="1"/>
              <a:t>Probabilmente</a:t>
            </a:r>
            <a:r>
              <a:rPr lang="en-US" dirty="0"/>
              <a:t>, Linux </a:t>
            </a:r>
            <a:r>
              <a:rPr lang="en-US" dirty="0" err="1"/>
              <a:t>gestisce</a:t>
            </a:r>
            <a:r>
              <a:rPr lang="en-US" dirty="0"/>
              <a:t> </a:t>
            </a:r>
            <a:r>
              <a:rPr lang="en-US" dirty="0" err="1"/>
              <a:t>meglio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calcoli</a:t>
            </a:r>
            <a:r>
              <a:rPr lang="en-US" dirty="0"/>
              <a:t> con Python, </a:t>
            </a:r>
            <a:r>
              <a:rPr lang="en-US" dirty="0" err="1"/>
              <a:t>essendo</a:t>
            </a:r>
            <a:r>
              <a:rPr lang="en-US" dirty="0"/>
              <a:t> un </a:t>
            </a:r>
            <a:r>
              <a:rPr lang="en-US" dirty="0" err="1"/>
              <a:t>linguaggio</a:t>
            </a:r>
            <a:r>
              <a:rPr lang="en-US" dirty="0"/>
              <a:t> "</a:t>
            </a:r>
            <a:r>
              <a:rPr lang="en-US" dirty="0" err="1"/>
              <a:t>nativo</a:t>
            </a:r>
            <a:r>
              <a:rPr lang="en-US" dirty="0"/>
              <a:t>" per il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r>
              <a:rPr lang="en-US" dirty="0"/>
              <a:t>, </a:t>
            </a:r>
            <a:r>
              <a:rPr lang="en-US" dirty="0" err="1"/>
              <a:t>migliorando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e </a:t>
            </a:r>
            <a:r>
              <a:rPr lang="en-US" dirty="0" err="1"/>
              <a:t>i</a:t>
            </a:r>
            <a:r>
              <a:rPr lang="en-US" dirty="0"/>
              <a:t> tempi di </a:t>
            </a:r>
            <a:r>
              <a:rPr lang="en-US" dirty="0" err="1"/>
              <a:t>calcolo</a:t>
            </a:r>
            <a:r>
              <a:rPr lang="en-US" dirty="0"/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8D0F-93AA-4EB5-A321-F0BABF732547}" type="slidenum">
              <a:rPr lang="it-IT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50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L'errore</a:t>
            </a:r>
            <a:r>
              <a:rPr lang="en-US" dirty="0"/>
              <a:t> </a:t>
            </a:r>
            <a:r>
              <a:rPr lang="en-US" dirty="0" err="1"/>
              <a:t>relativo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valutare</a:t>
            </a:r>
            <a:r>
              <a:rPr lang="en-US" dirty="0"/>
              <a:t> la </a:t>
            </a:r>
            <a:r>
              <a:rPr lang="en-US" dirty="0" err="1"/>
              <a:t>precisione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solutori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varie</a:t>
            </a:r>
            <a:r>
              <a:rPr lang="en-US" dirty="0"/>
              <a:t> </a:t>
            </a:r>
            <a:r>
              <a:rPr lang="en-US" dirty="0" err="1"/>
              <a:t>coppie</a:t>
            </a:r>
            <a:r>
              <a:rPr lang="en-US" dirty="0"/>
              <a:t> </a:t>
            </a:r>
            <a:r>
              <a:rPr lang="en-US" dirty="0" err="1"/>
              <a:t>linguaggio-sistema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r>
              <a:rPr lang="en-US" dirty="0"/>
              <a:t>. I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mostrano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</a:t>
            </a:r>
            <a:r>
              <a:rPr lang="en-US" dirty="0" err="1"/>
              <a:t>simili</a:t>
            </a:r>
            <a:r>
              <a:rPr lang="en-US" dirty="0"/>
              <a:t> per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combinazioni</a:t>
            </a:r>
            <a:r>
              <a:rPr lang="en-US" dirty="0"/>
              <a:t>, </a:t>
            </a:r>
            <a:r>
              <a:rPr lang="en-US" dirty="0" err="1"/>
              <a:t>tranne</a:t>
            </a:r>
            <a:r>
              <a:rPr lang="en-US" dirty="0"/>
              <a:t> per </a:t>
            </a:r>
            <a:r>
              <a:rPr lang="en-US" dirty="0" err="1"/>
              <a:t>Matlab</a:t>
            </a:r>
            <a:r>
              <a:rPr lang="en-US" dirty="0"/>
              <a:t>-Windows, </a:t>
            </a:r>
            <a:r>
              <a:rPr lang="en-US" dirty="0" err="1"/>
              <a:t>che</a:t>
            </a:r>
            <a:r>
              <a:rPr lang="en-US" dirty="0"/>
              <a:t> ha un </a:t>
            </a:r>
            <a:r>
              <a:rPr lang="en-US" dirty="0" err="1"/>
              <a:t>errore</a:t>
            </a:r>
            <a:r>
              <a:rPr lang="en-US" dirty="0"/>
              <a:t> </a:t>
            </a:r>
            <a:r>
              <a:rPr lang="en-US" dirty="0" err="1"/>
              <a:t>leggermente</a:t>
            </a:r>
            <a:r>
              <a:rPr lang="en-US" dirty="0"/>
              <a:t> </a:t>
            </a:r>
            <a:r>
              <a:rPr lang="en-US" dirty="0" err="1"/>
              <a:t>maggiore</a:t>
            </a:r>
            <a:r>
              <a:rPr lang="en-US" dirty="0"/>
              <a:t>.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errori</a:t>
            </a:r>
            <a:r>
              <a:rPr lang="en-US" dirty="0"/>
              <a:t> </a:t>
            </a:r>
            <a:r>
              <a:rPr lang="en-US" dirty="0" err="1"/>
              <a:t>variano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10^-6 e 10^-16, </a:t>
            </a:r>
            <a:r>
              <a:rPr lang="en-US" dirty="0" err="1"/>
              <a:t>indicando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precisione</a:t>
            </a:r>
            <a:r>
              <a:rPr lang="en-US" dirty="0"/>
              <a:t> </a:t>
            </a:r>
            <a:r>
              <a:rPr lang="en-US" dirty="0" err="1"/>
              <a:t>elevata</a:t>
            </a:r>
            <a:r>
              <a:rPr lang="en-US" dirty="0"/>
              <a:t>. </a:t>
            </a:r>
            <a:r>
              <a:rPr lang="en-US" dirty="0" err="1"/>
              <a:t>L'analisi</a:t>
            </a:r>
            <a:r>
              <a:rPr lang="en-US" dirty="0"/>
              <a:t> </a:t>
            </a:r>
            <a:r>
              <a:rPr lang="en-US" dirty="0" err="1"/>
              <a:t>suggerisce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Linux è </a:t>
            </a:r>
            <a:r>
              <a:rPr lang="en-US" dirty="0" err="1"/>
              <a:t>preferibile</a:t>
            </a:r>
            <a:r>
              <a:rPr lang="en-US" dirty="0"/>
              <a:t> rispetto a Windows, </a:t>
            </a:r>
            <a:r>
              <a:rPr lang="en-US" dirty="0" err="1"/>
              <a:t>mantenendo</a:t>
            </a:r>
            <a:r>
              <a:rPr lang="en-US" dirty="0"/>
              <a:t> la </a:t>
            </a:r>
            <a:r>
              <a:rPr lang="en-US" dirty="0" err="1"/>
              <a:t>combinazione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-Linux come la </a:t>
            </a:r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ottimale</a:t>
            </a:r>
            <a:r>
              <a:rPr lang="en-US" dirty="0"/>
              <a:t>. </a:t>
            </a:r>
            <a:r>
              <a:rPr lang="en-US" dirty="0">
                <a:cs typeface="Calibri"/>
              </a:rPr>
              <a:t>Python Win </a:t>
            </a:r>
            <a:r>
              <a:rPr lang="en-US" dirty="0" err="1">
                <a:cs typeface="Calibri"/>
              </a:rPr>
              <a:t>stessi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valori</a:t>
            </a:r>
            <a:r>
              <a:rPr lang="en-US" dirty="0">
                <a:cs typeface="Calibri"/>
              </a:rPr>
              <a:t> di Python Linux </a:t>
            </a:r>
            <a:r>
              <a:rPr lang="en-US" dirty="0" err="1">
                <a:cs typeface="Calibri"/>
              </a:rPr>
              <a:t>quindi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grafici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sovrapposti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8D0F-93AA-4EB5-A321-F0BABF732547}" type="slidenum"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788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Immagine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originale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8D0F-93AA-4EB5-A321-F0BABF732547}" type="slidenum">
              <a:rPr lang="it-IT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612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Immagine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originale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8D0F-93AA-4EB5-A321-F0BABF732547}" type="slidenum">
              <a:rPr lang="it-IT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162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Meglio </a:t>
            </a:r>
            <a:r>
              <a:rPr lang="en-US" err="1">
                <a:cs typeface="Calibri"/>
              </a:rPr>
              <a:t>parlare</a:t>
            </a:r>
            <a:r>
              <a:rPr lang="en-US">
                <a:cs typeface="Calibri"/>
              </a:rPr>
              <a:t> di </a:t>
            </a:r>
            <a:r>
              <a:rPr lang="en-US" err="1">
                <a:cs typeface="Calibri"/>
              </a:rPr>
              <a:t>rapporto</a:t>
            </a:r>
            <a:r>
              <a:rPr lang="en-US">
                <a:cs typeface="Calibri"/>
              </a:rPr>
              <a:t> d/f </a:t>
            </a:r>
            <a:r>
              <a:rPr lang="en-US" err="1">
                <a:cs typeface="Calibri"/>
              </a:rPr>
              <a:t>anzichè</a:t>
            </a:r>
            <a:r>
              <a:rPr lang="en-US">
                <a:cs typeface="Calibri"/>
              </a:rPr>
              <a:t> percentuali. 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8D0F-93AA-4EB5-A321-F0BABF732547}" type="slidenum">
              <a:rPr lang="it-IT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57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6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1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8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0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0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6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5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3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4D6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309BD07E-ADE1-9187-36F5-60BF05056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01" b="2024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723071" y="415807"/>
            <a:ext cx="5056414" cy="3979804"/>
          </a:xfrm>
        </p:spPr>
        <p:txBody>
          <a:bodyPr>
            <a:normAutofit fontScale="90000"/>
          </a:bodyPr>
          <a:lstStyle/>
          <a:p>
            <a:pPr algn="r"/>
            <a:r>
              <a:rPr lang="de-DE" sz="6600" dirty="0"/>
              <a:t>Metodi del </a:t>
            </a:r>
            <a:r>
              <a:rPr lang="de-DE" sz="6600" dirty="0" err="1"/>
              <a:t>calcolo</a:t>
            </a:r>
            <a:r>
              <a:rPr lang="de-DE" sz="6600" dirty="0"/>
              <a:t> </a:t>
            </a:r>
            <a:r>
              <a:rPr lang="de-DE" sz="6600" dirty="0" err="1"/>
              <a:t>scientifico</a:t>
            </a:r>
            <a:endParaRPr lang="de-DE" sz="66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7513293" y="5018783"/>
            <a:ext cx="4266192" cy="119810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de-DE" sz="2400" b="1">
                <a:solidFill>
                  <a:srgbClr val="FFFFFF"/>
                </a:solidFill>
                <a:ea typeface="+mn-lt"/>
                <a:cs typeface="+mn-lt"/>
              </a:rPr>
              <a:t>Di </a:t>
            </a:r>
            <a:r>
              <a:rPr lang="de-DE" sz="2400" b="1" err="1">
                <a:solidFill>
                  <a:srgbClr val="FFFFFF"/>
                </a:solidFill>
                <a:ea typeface="+mn-lt"/>
                <a:cs typeface="+mn-lt"/>
              </a:rPr>
              <a:t>Capua</a:t>
            </a:r>
            <a:r>
              <a:rPr lang="de-DE" sz="2400" b="1">
                <a:solidFill>
                  <a:srgbClr val="FFFFFF"/>
                </a:solidFill>
                <a:ea typeface="+mn-lt"/>
                <a:cs typeface="+mn-lt"/>
              </a:rPr>
              <a:t> Marco - 878295</a:t>
            </a:r>
            <a:br>
              <a:rPr lang="de-DE" sz="2400" b="1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de-DE" sz="2400" b="1" err="1">
                <a:solidFill>
                  <a:srgbClr val="FFFFFF"/>
                </a:solidFill>
                <a:ea typeface="+mn-lt"/>
                <a:cs typeface="+mn-lt"/>
              </a:rPr>
              <a:t>Gherardi</a:t>
            </a:r>
            <a:r>
              <a:rPr lang="de-DE" sz="2400" b="1">
                <a:solidFill>
                  <a:srgbClr val="FFFFFF"/>
                </a:solidFill>
                <a:ea typeface="+mn-lt"/>
                <a:cs typeface="+mn-lt"/>
              </a:rPr>
              <a:t> Alessandro - 817084</a:t>
            </a:r>
            <a:br>
              <a:rPr lang="de-DE" sz="2400" b="1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de-DE" sz="2400" b="1" err="1">
                <a:solidFill>
                  <a:srgbClr val="FFFFFF"/>
                </a:solidFill>
                <a:ea typeface="+mn-lt"/>
                <a:cs typeface="+mn-lt"/>
              </a:rPr>
              <a:t>Pallini</a:t>
            </a:r>
            <a:r>
              <a:rPr lang="de-DE" sz="2400" b="1">
                <a:solidFill>
                  <a:srgbClr val="FFFFFF"/>
                </a:solidFill>
                <a:ea typeface="+mn-lt"/>
                <a:cs typeface="+mn-lt"/>
              </a:rPr>
              <a:t> Vincenzo - 907303</a:t>
            </a:r>
            <a:endParaRPr lang="it-IT" sz="2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Errore relativo</a:t>
            </a:r>
          </a:p>
        </p:txBody>
      </p:sp>
      <p:pic>
        <p:nvPicPr>
          <p:cNvPr id="3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52DC8E2C-1D43-377D-5E61-F7030CD6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1013698"/>
            <a:ext cx="8768080" cy="55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1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Costi 1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8D6AED2F-567A-2A6D-3A46-23E653BFD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7" t="42234" r="12803" b="52356"/>
          <a:stretch/>
        </p:blipFill>
        <p:spPr>
          <a:xfrm>
            <a:off x="1940560" y="1560195"/>
            <a:ext cx="7874009" cy="772096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74FDD6A8-216A-E797-7A17-FDA90A8A3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30973"/>
              </p:ext>
            </p:extLst>
          </p:nvPr>
        </p:nvGraphicFramePr>
        <p:xfrm>
          <a:off x="355600" y="2804160"/>
          <a:ext cx="11552128" cy="3333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793">
                  <a:extLst>
                    <a:ext uri="{9D8B030D-6E8A-4147-A177-3AD203B41FA5}">
                      <a16:colId xmlns:a16="http://schemas.microsoft.com/office/drawing/2014/main" val="227034769"/>
                    </a:ext>
                  </a:extLst>
                </a:gridCol>
                <a:gridCol w="1271793">
                  <a:extLst>
                    <a:ext uri="{9D8B030D-6E8A-4147-A177-3AD203B41FA5}">
                      <a16:colId xmlns:a16="http://schemas.microsoft.com/office/drawing/2014/main" val="3620701441"/>
                    </a:ext>
                  </a:extLst>
                </a:gridCol>
                <a:gridCol w="1271793">
                  <a:extLst>
                    <a:ext uri="{9D8B030D-6E8A-4147-A177-3AD203B41FA5}">
                      <a16:colId xmlns:a16="http://schemas.microsoft.com/office/drawing/2014/main" val="2595694539"/>
                    </a:ext>
                  </a:extLst>
                </a:gridCol>
                <a:gridCol w="1271793">
                  <a:extLst>
                    <a:ext uri="{9D8B030D-6E8A-4147-A177-3AD203B41FA5}">
                      <a16:colId xmlns:a16="http://schemas.microsoft.com/office/drawing/2014/main" val="2443646298"/>
                    </a:ext>
                  </a:extLst>
                </a:gridCol>
                <a:gridCol w="1722222">
                  <a:extLst>
                    <a:ext uri="{9D8B030D-6E8A-4147-A177-3AD203B41FA5}">
                      <a16:colId xmlns:a16="http://schemas.microsoft.com/office/drawing/2014/main" val="2773207762"/>
                    </a:ext>
                  </a:extLst>
                </a:gridCol>
                <a:gridCol w="1430769">
                  <a:extLst>
                    <a:ext uri="{9D8B030D-6E8A-4147-A177-3AD203B41FA5}">
                      <a16:colId xmlns:a16="http://schemas.microsoft.com/office/drawing/2014/main" val="3287514083"/>
                    </a:ext>
                  </a:extLst>
                </a:gridCol>
                <a:gridCol w="2040172">
                  <a:extLst>
                    <a:ext uri="{9D8B030D-6E8A-4147-A177-3AD203B41FA5}">
                      <a16:colId xmlns:a16="http://schemas.microsoft.com/office/drawing/2014/main" val="3657579315"/>
                    </a:ext>
                  </a:extLst>
                </a:gridCol>
                <a:gridCol w="1271793">
                  <a:extLst>
                    <a:ext uri="{9D8B030D-6E8A-4147-A177-3AD203B41FA5}">
                      <a16:colId xmlns:a16="http://schemas.microsoft.com/office/drawing/2014/main" val="3472824907"/>
                    </a:ext>
                  </a:extLst>
                </a:gridCol>
              </a:tblGrid>
              <a:tr h="953819">
                <a:tc>
                  <a:txBody>
                    <a:bodyPr/>
                    <a:lstStyle/>
                    <a:p>
                      <a:pPr algn="ctr"/>
                      <a:endParaRPr lang="it-IT" sz="2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Tempo(s)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Matrici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n° pc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consumo(w)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h di calcolo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consumo(kWh)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costo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55638640"/>
                  </a:ext>
                </a:extLst>
              </a:tr>
              <a:tr h="1189593"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Matlab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6,83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2000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240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1,897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0,455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0,107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2474630"/>
                  </a:ext>
                </a:extLst>
              </a:tr>
              <a:tr h="1189593"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effectLst/>
                        </a:rPr>
                        <a:t>Python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96,25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2000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3360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1,910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6,417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/>
                        <a:t>1,502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4374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73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Costi 2</a:t>
            </a:r>
          </a:p>
        </p:txBody>
      </p:sp>
      <p:pic>
        <p:nvPicPr>
          <p:cNvPr id="3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78FDB7B-8AE2-2226-4BA8-33E0FB84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874855"/>
            <a:ext cx="10231120" cy="588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7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Secondo Progetto pt.1</a:t>
            </a:r>
          </a:p>
        </p:txBody>
      </p:sp>
      <p:pic>
        <p:nvPicPr>
          <p:cNvPr id="2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56FC12F-C15E-5990-81FB-C76CDAB63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52" y="1011677"/>
            <a:ext cx="7278648" cy="5531350"/>
          </a:xfrm>
          <a:prstGeom prst="rect">
            <a:avLst/>
          </a:prstGeom>
        </p:spPr>
      </p:pic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57976B10-24DF-E379-1056-15D2FF0BD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04253"/>
              </p:ext>
            </p:extLst>
          </p:nvPr>
        </p:nvGraphicFramePr>
        <p:xfrm>
          <a:off x="487680" y="1047496"/>
          <a:ext cx="3505354" cy="5487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639">
                  <a:extLst>
                    <a:ext uri="{9D8B030D-6E8A-4147-A177-3AD203B41FA5}">
                      <a16:colId xmlns:a16="http://schemas.microsoft.com/office/drawing/2014/main" val="1321049195"/>
                    </a:ext>
                  </a:extLst>
                </a:gridCol>
                <a:gridCol w="1026263">
                  <a:extLst>
                    <a:ext uri="{9D8B030D-6E8A-4147-A177-3AD203B41FA5}">
                      <a16:colId xmlns:a16="http://schemas.microsoft.com/office/drawing/2014/main" val="3627526995"/>
                    </a:ext>
                  </a:extLst>
                </a:gridCol>
                <a:gridCol w="1168452">
                  <a:extLst>
                    <a:ext uri="{9D8B030D-6E8A-4147-A177-3AD203B41FA5}">
                      <a16:colId xmlns:a16="http://schemas.microsoft.com/office/drawing/2014/main" val="631498615"/>
                    </a:ext>
                  </a:extLst>
                </a:gridCol>
              </a:tblGrid>
              <a:tr h="553284">
                <a:tc>
                  <a:txBody>
                    <a:bodyPr/>
                    <a:lstStyle/>
                    <a:p>
                      <a:pPr algn="ctr"/>
                      <a:r>
                        <a:rPr lang="it-IT" sz="1600"/>
                        <a:t>Dimensione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err="1"/>
                        <a:t>Dct</a:t>
                      </a:r>
                      <a:r>
                        <a:rPr lang="it-IT"/>
                        <a:t>(2)</a:t>
                      </a:r>
                      <a:endParaRPr lang="it-IT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err="1"/>
                        <a:t>Scipy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621192"/>
                  </a:ext>
                </a:extLst>
              </a:tr>
              <a:tr h="55328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0,033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0,002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050032"/>
                  </a:ext>
                </a:extLst>
              </a:tr>
              <a:tr h="55328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0,068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0,007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188617"/>
                  </a:ext>
                </a:extLst>
              </a:tr>
              <a:tr h="55328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0,115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0,011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615051"/>
                  </a:ext>
                </a:extLst>
              </a:tr>
              <a:tr h="55328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2.500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0,673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0,081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560851"/>
                  </a:ext>
                </a:extLst>
              </a:tr>
              <a:tr h="55328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2,608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0,374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799051"/>
                  </a:ext>
                </a:extLst>
              </a:tr>
              <a:tr h="55328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7.500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5,910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0,910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732249"/>
                  </a:ext>
                </a:extLst>
              </a:tr>
              <a:tr h="55328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10.000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10,636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1,662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786237"/>
                  </a:ext>
                </a:extLst>
              </a:tr>
              <a:tr h="5307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12.500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18,002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2,714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031798"/>
                  </a:ext>
                </a:extLst>
              </a:tr>
              <a:tr h="5307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15.000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26,885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4,065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328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87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 dirty="0">
                <a:solidFill>
                  <a:srgbClr val="C00000"/>
                </a:solidFill>
                <a:latin typeface="Georgia Pro"/>
                <a:cs typeface="Calibri"/>
              </a:rPr>
              <a:t>IMMAGINE – Secondo Progetto pt.2</a:t>
            </a:r>
          </a:p>
        </p:txBody>
      </p:sp>
      <p:pic>
        <p:nvPicPr>
          <p:cNvPr id="2" name="Immagine 2" descr="Immagine che contiene antilope, mammifero, nero, chiusura&#10;&#10;Descrizione generata automaticamente">
            <a:extLst>
              <a:ext uri="{FF2B5EF4-FFF2-40B4-BE49-F238E27FC236}">
                <a16:creationId xmlns:a16="http://schemas.microsoft.com/office/drawing/2014/main" id="{6D8A4497-EC1D-254C-B1B9-AE46C2BB8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1038717"/>
            <a:ext cx="8534400" cy="55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7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 dirty="0">
                <a:solidFill>
                  <a:srgbClr val="C00000"/>
                </a:solidFill>
                <a:latin typeface="Georgia Pro"/>
                <a:cs typeface="Calibri"/>
              </a:rPr>
              <a:t>GUI – Secondo Progetto pt.2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81CFEFA-CADD-3A36-FDBE-289ECC18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1" y="3641965"/>
            <a:ext cx="5953169" cy="229554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B93A77-ECDD-9CD7-7D47-78E3738F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33" y="2899507"/>
            <a:ext cx="5665839" cy="381197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E198E8-33D0-0FF2-F045-40154E5A8C1A}"/>
              </a:ext>
            </a:extLst>
          </p:cNvPr>
          <p:cNvSpPr txBox="1"/>
          <p:nvPr/>
        </p:nvSpPr>
        <p:spPr>
          <a:xfrm>
            <a:off x="142831" y="1461477"/>
            <a:ext cx="1176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È stata implementata una semplice GUI tramite la quale sono stati condotti gli esperimenti. Una volta inseriti </a:t>
            </a:r>
            <a:r>
              <a:rPr lang="it-IT" sz="2400" dirty="0" err="1"/>
              <a:t>path</a:t>
            </a:r>
            <a:r>
              <a:rPr lang="it-IT" sz="2400" dirty="0"/>
              <a:t> e parametri F e d in maniera corretta, avverrà l’elaborazione e il conseguente output sarà presentato in una nuova finestra. </a:t>
            </a:r>
          </a:p>
        </p:txBody>
      </p:sp>
    </p:spTree>
    <p:extLst>
      <p:ext uri="{BB962C8B-B14F-4D97-AF65-F5344CB8AC3E}">
        <p14:creationId xmlns:p14="http://schemas.microsoft.com/office/powerpoint/2010/main" val="353488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69430" y="225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F=50</a:t>
            </a:r>
          </a:p>
        </p:txBody>
      </p:sp>
      <p:pic>
        <p:nvPicPr>
          <p:cNvPr id="2" name="Immagine 2" descr="Immagine che contiene antilope, mammifero, nero, chiusura&#10;&#10;Descrizione generata automaticamente">
            <a:extLst>
              <a:ext uri="{FF2B5EF4-FFF2-40B4-BE49-F238E27FC236}">
                <a16:creationId xmlns:a16="http://schemas.microsoft.com/office/drawing/2014/main" id="{6D8A4497-EC1D-254C-B1B9-AE46C2BB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632317"/>
            <a:ext cx="4531360" cy="2972086"/>
          </a:xfrm>
          <a:prstGeom prst="rect">
            <a:avLst/>
          </a:prstGeom>
        </p:spPr>
      </p:pic>
      <p:pic>
        <p:nvPicPr>
          <p:cNvPr id="3" name="Immagine 4" descr="Immagine che contiene antilope, mammifero, nero, eretto&#10;&#10;Descrizione generata automaticamente">
            <a:extLst>
              <a:ext uri="{FF2B5EF4-FFF2-40B4-BE49-F238E27FC236}">
                <a16:creationId xmlns:a16="http://schemas.microsoft.com/office/drawing/2014/main" id="{1024D8F8-E78C-1F9F-7D6D-ADC76FFD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60" y="632317"/>
            <a:ext cx="4531360" cy="2972086"/>
          </a:xfrm>
          <a:prstGeom prst="rect">
            <a:avLst/>
          </a:prstGeom>
        </p:spPr>
      </p:pic>
      <p:pic>
        <p:nvPicPr>
          <p:cNvPr id="5" name="Immagine 5" descr="Immagine che contiene mammifero, nero&#10;&#10;Descrizione generata automaticamente">
            <a:extLst>
              <a:ext uri="{FF2B5EF4-FFF2-40B4-BE49-F238E27FC236}">
                <a16:creationId xmlns:a16="http://schemas.microsoft.com/office/drawing/2014/main" id="{FF22D239-067B-08E6-C1E6-09502B52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" y="3700637"/>
            <a:ext cx="4531360" cy="2972086"/>
          </a:xfrm>
          <a:prstGeom prst="rect">
            <a:avLst/>
          </a:prstGeom>
        </p:spPr>
      </p:pic>
      <p:pic>
        <p:nvPicPr>
          <p:cNvPr id="6" name="Immagine 6" descr="Immagine che contiene nero&#10;&#10;Descrizione generata automaticamente">
            <a:extLst>
              <a:ext uri="{FF2B5EF4-FFF2-40B4-BE49-F238E27FC236}">
                <a16:creationId xmlns:a16="http://schemas.microsoft.com/office/drawing/2014/main" id="{5010038C-B4D6-1895-B984-A3F7636B7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60" y="3700637"/>
            <a:ext cx="4531360" cy="297208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93E786-7209-F166-E534-EA966D83A8DD}"/>
              </a:ext>
            </a:extLst>
          </p:cNvPr>
          <p:cNvSpPr txBox="1"/>
          <p:nvPr/>
        </p:nvSpPr>
        <p:spPr>
          <a:xfrm>
            <a:off x="0" y="3698240"/>
            <a:ext cx="101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 = 10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156E6E-4C6D-534F-295A-439EC98BDA0D}"/>
              </a:ext>
            </a:extLst>
          </p:cNvPr>
          <p:cNvSpPr txBox="1"/>
          <p:nvPr/>
        </p:nvSpPr>
        <p:spPr>
          <a:xfrm>
            <a:off x="11247120" y="3667760"/>
            <a:ext cx="101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 = 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D986DA-CABE-4446-15EE-E16AC38A8BCB}"/>
              </a:ext>
            </a:extLst>
          </p:cNvPr>
          <p:cNvSpPr txBox="1"/>
          <p:nvPr/>
        </p:nvSpPr>
        <p:spPr>
          <a:xfrm>
            <a:off x="11176000" y="629920"/>
            <a:ext cx="101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 = 20</a:t>
            </a:r>
          </a:p>
        </p:txBody>
      </p:sp>
    </p:spTree>
    <p:extLst>
      <p:ext uri="{BB962C8B-B14F-4D97-AF65-F5344CB8AC3E}">
        <p14:creationId xmlns:p14="http://schemas.microsoft.com/office/powerpoint/2010/main" val="415027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69430" y="225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D/F = 0.2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93E786-7209-F166-E534-EA966D83A8DD}"/>
              </a:ext>
            </a:extLst>
          </p:cNvPr>
          <p:cNvSpPr txBox="1"/>
          <p:nvPr/>
        </p:nvSpPr>
        <p:spPr>
          <a:xfrm>
            <a:off x="0" y="3698240"/>
            <a:ext cx="11480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300" b="1"/>
              <a:t>F = 100</a:t>
            </a:r>
          </a:p>
          <a:p>
            <a:r>
              <a:rPr lang="it-IT" sz="2300" b="1"/>
              <a:t>D = 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156E6E-4C6D-534F-295A-439EC98BDA0D}"/>
              </a:ext>
            </a:extLst>
          </p:cNvPr>
          <p:cNvSpPr txBox="1"/>
          <p:nvPr/>
        </p:nvSpPr>
        <p:spPr>
          <a:xfrm>
            <a:off x="11176000" y="3657600"/>
            <a:ext cx="115824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300" b="1"/>
              <a:t>F = 300</a:t>
            </a:r>
          </a:p>
          <a:p>
            <a:r>
              <a:rPr lang="it-IT" sz="2300" b="1"/>
              <a:t>D = 60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D986DA-CABE-4446-15EE-E16AC38A8BCB}"/>
              </a:ext>
            </a:extLst>
          </p:cNvPr>
          <p:cNvSpPr txBox="1"/>
          <p:nvPr/>
        </p:nvSpPr>
        <p:spPr>
          <a:xfrm>
            <a:off x="11176000" y="629920"/>
            <a:ext cx="1016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F = 50</a:t>
            </a:r>
          </a:p>
          <a:p>
            <a:r>
              <a:rPr lang="it-IT" sz="2400" b="1"/>
              <a:t>D = 10</a:t>
            </a:r>
          </a:p>
        </p:txBody>
      </p:sp>
      <p:pic>
        <p:nvPicPr>
          <p:cNvPr id="10" name="Immagine 10" descr="Immagine che contiene mammifero, nero&#10;&#10;Descrizione generata automaticamente">
            <a:extLst>
              <a:ext uri="{FF2B5EF4-FFF2-40B4-BE49-F238E27FC236}">
                <a16:creationId xmlns:a16="http://schemas.microsoft.com/office/drawing/2014/main" id="{9320C2B0-33FD-F259-25BB-494A5C9A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632317"/>
            <a:ext cx="4531360" cy="297208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AD725B1-A8AD-E1D0-B649-4391277C804A}"/>
              </a:ext>
            </a:extLst>
          </p:cNvPr>
          <p:cNvSpPr txBox="1"/>
          <p:nvPr/>
        </p:nvSpPr>
        <p:spPr>
          <a:xfrm>
            <a:off x="0" y="629920"/>
            <a:ext cx="1016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F = 10</a:t>
            </a:r>
          </a:p>
          <a:p>
            <a:r>
              <a:rPr lang="it-IT" sz="2400" b="1"/>
              <a:t>D = 2</a:t>
            </a:r>
          </a:p>
        </p:txBody>
      </p:sp>
      <p:pic>
        <p:nvPicPr>
          <p:cNvPr id="12" name="Immagine 12" descr="Immagine che contiene mammifero, nero&#10;&#10;Descrizione generata automaticamente">
            <a:extLst>
              <a:ext uri="{FF2B5EF4-FFF2-40B4-BE49-F238E27FC236}">
                <a16:creationId xmlns:a16="http://schemas.microsoft.com/office/drawing/2014/main" id="{E3338B08-AA36-3060-88E5-A5B803859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60" y="632317"/>
            <a:ext cx="4531360" cy="2972086"/>
          </a:xfrm>
          <a:prstGeom prst="rect">
            <a:avLst/>
          </a:prstGeom>
        </p:spPr>
      </p:pic>
      <p:pic>
        <p:nvPicPr>
          <p:cNvPr id="13" name="Immagine 13" descr="Immagine che contiene mammifero, nero, cavallo&#10;&#10;Descrizione generata automaticamente">
            <a:extLst>
              <a:ext uri="{FF2B5EF4-FFF2-40B4-BE49-F238E27FC236}">
                <a16:creationId xmlns:a16="http://schemas.microsoft.com/office/drawing/2014/main" id="{F315A9DD-C113-3ED6-6CB0-E7E5046B2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" y="3700637"/>
            <a:ext cx="4531360" cy="2972086"/>
          </a:xfrm>
          <a:prstGeom prst="rect">
            <a:avLst/>
          </a:prstGeom>
        </p:spPr>
      </p:pic>
      <p:pic>
        <p:nvPicPr>
          <p:cNvPr id="14" name="Immagine 14" descr="Immagine che contiene mammifero, nero&#10;&#10;Descrizione generata automaticamente">
            <a:extLst>
              <a:ext uri="{FF2B5EF4-FFF2-40B4-BE49-F238E27FC236}">
                <a16:creationId xmlns:a16="http://schemas.microsoft.com/office/drawing/2014/main" id="{7C32CBA8-BC52-6292-7FD8-7E9E192F2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760" y="3700637"/>
            <a:ext cx="4531360" cy="29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69430" y="225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F=10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93E786-7209-F166-E534-EA966D83A8DD}"/>
              </a:ext>
            </a:extLst>
          </p:cNvPr>
          <p:cNvSpPr txBox="1"/>
          <p:nvPr/>
        </p:nvSpPr>
        <p:spPr>
          <a:xfrm>
            <a:off x="0" y="3698240"/>
            <a:ext cx="101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 =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156E6E-4C6D-534F-295A-439EC98BDA0D}"/>
              </a:ext>
            </a:extLst>
          </p:cNvPr>
          <p:cNvSpPr txBox="1"/>
          <p:nvPr/>
        </p:nvSpPr>
        <p:spPr>
          <a:xfrm>
            <a:off x="11247120" y="3667760"/>
            <a:ext cx="101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 = 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D986DA-CABE-4446-15EE-E16AC38A8BCB}"/>
              </a:ext>
            </a:extLst>
          </p:cNvPr>
          <p:cNvSpPr txBox="1"/>
          <p:nvPr/>
        </p:nvSpPr>
        <p:spPr>
          <a:xfrm>
            <a:off x="11176000" y="629920"/>
            <a:ext cx="101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 = 3</a:t>
            </a:r>
          </a:p>
        </p:txBody>
      </p:sp>
      <p:pic>
        <p:nvPicPr>
          <p:cNvPr id="10" name="Immagine 10" descr="Immagine che contiene antilope, mammifero, eretto, nero&#10;&#10;Descrizione generata automaticamente">
            <a:extLst>
              <a:ext uri="{FF2B5EF4-FFF2-40B4-BE49-F238E27FC236}">
                <a16:creationId xmlns:a16="http://schemas.microsoft.com/office/drawing/2014/main" id="{3E4F40D6-FF31-587F-99FE-40142D59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632317"/>
            <a:ext cx="4531360" cy="297208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8BAFC0-0F67-A824-3040-949FD9A00149}"/>
              </a:ext>
            </a:extLst>
          </p:cNvPr>
          <p:cNvSpPr txBox="1"/>
          <p:nvPr/>
        </p:nvSpPr>
        <p:spPr>
          <a:xfrm>
            <a:off x="30479" y="629920"/>
            <a:ext cx="101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 = 5</a:t>
            </a:r>
          </a:p>
        </p:txBody>
      </p:sp>
      <p:pic>
        <p:nvPicPr>
          <p:cNvPr id="12" name="Immagine 12" descr="Immagine che contiene mammifero, antilope, aria aperta, eretto&#10;&#10;Descrizione generata automaticamente">
            <a:extLst>
              <a:ext uri="{FF2B5EF4-FFF2-40B4-BE49-F238E27FC236}">
                <a16:creationId xmlns:a16="http://schemas.microsoft.com/office/drawing/2014/main" id="{76EE5A43-B11C-1B81-AA8C-22AE3B4C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60" y="632317"/>
            <a:ext cx="4531360" cy="2972086"/>
          </a:xfrm>
          <a:prstGeom prst="rect">
            <a:avLst/>
          </a:prstGeom>
        </p:spPr>
      </p:pic>
      <p:pic>
        <p:nvPicPr>
          <p:cNvPr id="13" name="Immagine 13" descr="Immagine che contiene mammifero, nero&#10;&#10;Descrizione generata automaticamente">
            <a:extLst>
              <a:ext uri="{FF2B5EF4-FFF2-40B4-BE49-F238E27FC236}">
                <a16:creationId xmlns:a16="http://schemas.microsoft.com/office/drawing/2014/main" id="{47B11491-BCA3-06FE-5EC8-B376B458A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80" y="3700637"/>
            <a:ext cx="4531360" cy="2972086"/>
          </a:xfrm>
          <a:prstGeom prst="rect">
            <a:avLst/>
          </a:prstGeom>
        </p:spPr>
      </p:pic>
      <p:pic>
        <p:nvPicPr>
          <p:cNvPr id="14" name="Immagine 14" descr="Immagine che contiene mammifero&#10;&#10;Descrizione generata automaticamente">
            <a:extLst>
              <a:ext uri="{FF2B5EF4-FFF2-40B4-BE49-F238E27FC236}">
                <a16:creationId xmlns:a16="http://schemas.microsoft.com/office/drawing/2014/main" id="{0AC4BE5E-D87A-8F5E-1A46-4E88F047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60" y="3700637"/>
            <a:ext cx="4531360" cy="29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69430" y="225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</a:t>
            </a:r>
            <a:r>
              <a:rPr lang="it-IT" sz="4000" b="1" err="1">
                <a:solidFill>
                  <a:srgbClr val="C00000"/>
                </a:solidFill>
                <a:latin typeface="Georgia Pro"/>
                <a:cs typeface="Calibri"/>
              </a:rPr>
              <a:t>Fill</a:t>
            </a:r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 F=300, D=10</a:t>
            </a: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6339D417-53B7-1928-9F78-8170AED7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14637"/>
            <a:ext cx="5740400" cy="3754406"/>
          </a:xfrm>
          <a:prstGeom prst="rect">
            <a:avLst/>
          </a:prstGeom>
        </p:spPr>
      </p:pic>
      <p:pic>
        <p:nvPicPr>
          <p:cNvPr id="3" name="Immagine 4">
            <a:extLst>
              <a:ext uri="{FF2B5EF4-FFF2-40B4-BE49-F238E27FC236}">
                <a16:creationId xmlns:a16="http://schemas.microsoft.com/office/drawing/2014/main" id="{85463C9E-89BD-7E3F-3C2C-5AB5A3E5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1414637"/>
            <a:ext cx="5740400" cy="37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3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PROGETTI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376E976-D78F-AE28-D26C-B8F74C81ACB4}"/>
              </a:ext>
            </a:extLst>
          </p:cNvPr>
          <p:cNvSpPr/>
          <p:nvPr/>
        </p:nvSpPr>
        <p:spPr>
          <a:xfrm>
            <a:off x="91440" y="1137920"/>
            <a:ext cx="12019280" cy="2174240"/>
          </a:xfrm>
          <a:prstGeom prst="rect">
            <a:avLst/>
          </a:prstGeom>
          <a:noFill/>
          <a:ln w="57150">
            <a:solidFill>
              <a:srgbClr val="F2E2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rgbClr val="000000"/>
                </a:solidFill>
                <a:latin typeface="Grandview Display"/>
              </a:rPr>
              <a:t>PARTE 1</a:t>
            </a:r>
            <a:endParaRPr lang="it-IT" dirty="0">
              <a:solidFill>
                <a:srgbClr val="000000"/>
              </a:solidFill>
              <a:latin typeface="Grandview Display"/>
            </a:endParaRPr>
          </a:p>
          <a:p>
            <a:pPr algn="ctr"/>
            <a:r>
              <a:rPr lang="it-IT" sz="2800" dirty="0">
                <a:solidFill>
                  <a:srgbClr val="000000"/>
                </a:solidFill>
                <a:latin typeface="Grandview Display"/>
              </a:rPr>
              <a:t>Calcolo di una soluzione di matrici sparse, simmetriche definite positive con risolutore base </a:t>
            </a:r>
            <a:r>
              <a:rPr lang="it-IT" sz="2800" dirty="0" err="1">
                <a:solidFill>
                  <a:srgbClr val="000000"/>
                </a:solidFill>
                <a:latin typeface="Grandview Display"/>
              </a:rPr>
              <a:t>Ax</a:t>
            </a:r>
            <a:r>
              <a:rPr lang="it-IT" sz="2800" dirty="0">
                <a:solidFill>
                  <a:srgbClr val="000000"/>
                </a:solidFill>
                <a:latin typeface="Grandview Display"/>
              </a:rPr>
              <a:t>=b, con Matlab e Python su Windows e Linux. Confronto di tempi, memoria e errore relativo</a:t>
            </a:r>
            <a:endParaRPr lang="it-IT" dirty="0">
              <a:solidFill>
                <a:srgbClr val="000000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CD51BCB-324C-D874-0B6F-3FC3BF13DFD3}"/>
              </a:ext>
            </a:extLst>
          </p:cNvPr>
          <p:cNvSpPr/>
          <p:nvPr/>
        </p:nvSpPr>
        <p:spPr>
          <a:xfrm>
            <a:off x="91439" y="3921759"/>
            <a:ext cx="12019280" cy="21742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it-IT" sz="2800">
                <a:solidFill>
                  <a:srgbClr val="000000"/>
                </a:solidFill>
                <a:latin typeface="Grandview Display"/>
                <a:ea typeface="Segoe UI"/>
                <a:cs typeface="Segoe UI"/>
              </a:rPr>
              <a:t>​</a:t>
            </a:r>
            <a:r>
              <a:rPr lang="it-IT" sz="2800" b="1">
                <a:solidFill>
                  <a:srgbClr val="000000"/>
                </a:solidFill>
                <a:latin typeface="Grandview Display"/>
                <a:ea typeface="Segoe UI"/>
                <a:cs typeface="Segoe UI"/>
              </a:rPr>
              <a:t>PARTE 2</a:t>
            </a:r>
          </a:p>
          <a:p>
            <a:pPr algn="ctr"/>
            <a:r>
              <a:rPr lang="it-IT" sz="2800">
                <a:solidFill>
                  <a:srgbClr val="000000"/>
                </a:solidFill>
                <a:latin typeface="Grandview Display"/>
                <a:ea typeface="Segoe UI"/>
                <a:cs typeface="Segoe UI"/>
              </a:rPr>
              <a:t>Creare una DCT custom e confrontarla con un metodo da libreria su </a:t>
            </a:r>
            <a:r>
              <a:rPr lang="it-IT" sz="2800" err="1">
                <a:solidFill>
                  <a:srgbClr val="000000"/>
                </a:solidFill>
                <a:latin typeface="Grandview Display"/>
                <a:ea typeface="Segoe UI"/>
                <a:cs typeface="Segoe UI"/>
              </a:rPr>
              <a:t>Pyhton</a:t>
            </a:r>
            <a:r>
              <a:rPr lang="it-IT" sz="2800">
                <a:solidFill>
                  <a:srgbClr val="000000"/>
                </a:solidFill>
                <a:latin typeface="Grandview Display"/>
                <a:ea typeface="Segoe UI"/>
                <a:cs typeface="Segoe UI"/>
              </a:rPr>
              <a:t>. Utilizzo della DCT2 della libreria su immagini in scala di grigio per tagliare delle frequenze e ricostruire le immagini </a:t>
            </a:r>
            <a:endParaRPr lang="it-IT" sz="28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5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69430" y="225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CONCLUSIONI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132F007-FF58-F41E-A264-3EB04FA09875}"/>
              </a:ext>
            </a:extLst>
          </p:cNvPr>
          <p:cNvSpPr/>
          <p:nvPr/>
        </p:nvSpPr>
        <p:spPr>
          <a:xfrm>
            <a:off x="314960" y="894080"/>
            <a:ext cx="11562080" cy="721360"/>
          </a:xfrm>
          <a:prstGeom prst="roundRect">
            <a:avLst/>
          </a:prstGeom>
          <a:solidFill>
            <a:srgbClr val="FFC000">
              <a:alpha val="2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>
                <a:solidFill>
                  <a:srgbClr val="C00000"/>
                </a:solidFill>
              </a:rPr>
              <a:t>Linux</a:t>
            </a:r>
            <a:r>
              <a:rPr lang="it-IT" sz="3200" b="1">
                <a:solidFill>
                  <a:schemeClr val="tx1"/>
                </a:solidFill>
              </a:rPr>
              <a:t> vs Windows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AFE37CA-3901-0348-E3CB-F34AF5FEB42C}"/>
              </a:ext>
            </a:extLst>
          </p:cNvPr>
          <p:cNvSpPr/>
          <p:nvPr/>
        </p:nvSpPr>
        <p:spPr>
          <a:xfrm>
            <a:off x="314960" y="1798319"/>
            <a:ext cx="11562080" cy="1330960"/>
          </a:xfrm>
          <a:prstGeom prst="roundRect">
            <a:avLst/>
          </a:prstGeom>
          <a:solidFill>
            <a:srgbClr val="FFC000">
              <a:alpha val="2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 b="1">
                <a:solidFill>
                  <a:srgbClr val="000000"/>
                </a:solidFill>
              </a:rPr>
              <a:t>Matlab vs </a:t>
            </a:r>
            <a:r>
              <a:rPr lang="it-IT" sz="2800" b="1" err="1">
                <a:solidFill>
                  <a:srgbClr val="000000"/>
                </a:solidFill>
              </a:rPr>
              <a:t>Phyton</a:t>
            </a:r>
            <a:r>
              <a:rPr lang="it-IT" sz="2800" b="1">
                <a:solidFill>
                  <a:srgbClr val="000000"/>
                </a:solidFill>
              </a:rPr>
              <a:t>: dipende dalle possibilità economiche e dal task</a:t>
            </a:r>
          </a:p>
          <a:p>
            <a:pPr algn="ctr"/>
            <a:r>
              <a:rPr lang="it-IT" sz="2800" b="1">
                <a:solidFill>
                  <a:srgbClr val="000000"/>
                </a:solidFill>
              </a:rPr>
              <a:t>Matlab: maggior velocità</a:t>
            </a:r>
          </a:p>
          <a:p>
            <a:pPr algn="ctr"/>
            <a:r>
              <a:rPr lang="it-IT" sz="2800" b="1">
                <a:solidFill>
                  <a:srgbClr val="000000"/>
                </a:solidFill>
              </a:rPr>
              <a:t>Python: gratuito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F283A4A-8361-F920-E877-8AF19D7091BE}"/>
              </a:ext>
            </a:extLst>
          </p:cNvPr>
          <p:cNvSpPr/>
          <p:nvPr/>
        </p:nvSpPr>
        <p:spPr>
          <a:xfrm>
            <a:off x="314960" y="4704078"/>
            <a:ext cx="11562080" cy="721360"/>
          </a:xfrm>
          <a:prstGeom prst="roundRect">
            <a:avLst/>
          </a:prstGeom>
          <a:solidFill>
            <a:srgbClr val="00FF44">
              <a:alpha val="2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 b="1">
                <a:solidFill>
                  <a:srgbClr val="000000"/>
                </a:solidFill>
              </a:rPr>
              <a:t>Meglio preferire un F basso</a:t>
            </a:r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97A87A2-5F77-36DC-025F-7321DE19B6B3}"/>
              </a:ext>
            </a:extLst>
          </p:cNvPr>
          <p:cNvSpPr/>
          <p:nvPr/>
        </p:nvSpPr>
        <p:spPr>
          <a:xfrm>
            <a:off x="314960" y="5638798"/>
            <a:ext cx="11562080" cy="721360"/>
          </a:xfrm>
          <a:prstGeom prst="roundRect">
            <a:avLst/>
          </a:prstGeom>
          <a:solidFill>
            <a:srgbClr val="00FF44">
              <a:alpha val="2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 b="1">
                <a:solidFill>
                  <a:srgbClr val="000000"/>
                </a:solidFill>
              </a:rPr>
              <a:t>D/F mai minore di 0.2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7E2D87C-F18B-49C4-CFF3-1E3261FFB51D}"/>
              </a:ext>
            </a:extLst>
          </p:cNvPr>
          <p:cNvSpPr/>
          <p:nvPr/>
        </p:nvSpPr>
        <p:spPr>
          <a:xfrm>
            <a:off x="314960" y="3728717"/>
            <a:ext cx="11562080" cy="721360"/>
          </a:xfrm>
          <a:prstGeom prst="roundRect">
            <a:avLst/>
          </a:prstGeom>
          <a:solidFill>
            <a:srgbClr val="00FF44">
              <a:alpha val="2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 b="1">
                <a:solidFill>
                  <a:srgbClr val="000000"/>
                </a:solidFill>
              </a:rPr>
              <a:t>DTC2 custom è più lenta della versione della libreria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82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53ECF2-4FB2-C6D2-C430-66B3B34AF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251" y="3350072"/>
            <a:ext cx="9757255" cy="3029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400" dirty="0">
                <a:ea typeface="+mn-lt"/>
                <a:cs typeface="+mn-lt"/>
              </a:rPr>
              <a:t>Scheda madre: Asus ROG STRIX B550-F GAMING ATX AM4</a:t>
            </a:r>
          </a:p>
          <a:p>
            <a:pPr>
              <a:buClr>
                <a:srgbClr val="000000"/>
              </a:buClr>
            </a:pPr>
            <a:r>
              <a:rPr lang="it-IT" sz="2400" dirty="0">
                <a:ea typeface="+mn-lt"/>
                <a:cs typeface="+mn-lt"/>
              </a:rPr>
              <a:t>Processore: AMD </a:t>
            </a:r>
            <a:r>
              <a:rPr lang="it-IT" sz="2400" dirty="0" err="1">
                <a:ea typeface="+mn-lt"/>
                <a:cs typeface="+mn-lt"/>
              </a:rPr>
              <a:t>Ryzen</a:t>
            </a:r>
            <a:r>
              <a:rPr lang="it-IT" sz="2400" dirty="0">
                <a:ea typeface="+mn-lt"/>
                <a:cs typeface="+mn-lt"/>
              </a:rPr>
              <a:t> 7 5800X 3.8 GHz 8-Core</a:t>
            </a:r>
          </a:p>
          <a:p>
            <a:pPr>
              <a:buClr>
                <a:srgbClr val="000000"/>
              </a:buClr>
            </a:pPr>
            <a:r>
              <a:rPr lang="it-IT" sz="2400" dirty="0">
                <a:ea typeface="+mn-lt"/>
                <a:cs typeface="+mn-lt"/>
              </a:rPr>
              <a:t>Memoria RAM: </a:t>
            </a:r>
            <a:r>
              <a:rPr lang="it-IT" sz="2400" dirty="0" err="1">
                <a:ea typeface="+mn-lt"/>
                <a:cs typeface="+mn-lt"/>
              </a:rPr>
              <a:t>Crucial</a:t>
            </a:r>
            <a:r>
              <a:rPr lang="it-IT" sz="2400" dirty="0">
                <a:ea typeface="+mn-lt"/>
                <a:cs typeface="+mn-lt"/>
              </a:rPr>
              <a:t> </a:t>
            </a:r>
            <a:r>
              <a:rPr lang="it-IT" sz="2400" dirty="0" err="1">
                <a:ea typeface="+mn-lt"/>
                <a:cs typeface="+mn-lt"/>
              </a:rPr>
              <a:t>Ballistix</a:t>
            </a:r>
            <a:r>
              <a:rPr lang="it-IT" sz="2400" dirty="0">
                <a:ea typeface="+mn-lt"/>
                <a:cs typeface="+mn-lt"/>
              </a:rPr>
              <a:t> DDR4-3600 CL16 da 32 GB (2x16 GB)</a:t>
            </a:r>
          </a:p>
          <a:p>
            <a:pPr>
              <a:buClr>
                <a:srgbClr val="000000"/>
              </a:buClr>
            </a:pPr>
            <a:r>
              <a:rPr lang="it-IT" sz="2400" dirty="0">
                <a:ea typeface="+mn-lt"/>
                <a:cs typeface="+mn-lt"/>
              </a:rPr>
              <a:t>Memoria fissa: SSD </a:t>
            </a:r>
            <a:r>
              <a:rPr lang="it-IT" sz="2400" dirty="0" err="1">
                <a:ea typeface="+mn-lt"/>
                <a:cs typeface="+mn-lt"/>
              </a:rPr>
              <a:t>Sabrent</a:t>
            </a:r>
            <a:r>
              <a:rPr lang="it-IT" sz="2400" dirty="0">
                <a:ea typeface="+mn-lt"/>
                <a:cs typeface="+mn-lt"/>
              </a:rPr>
              <a:t> Rocket 4.0 da 1 TB</a:t>
            </a:r>
          </a:p>
          <a:p>
            <a:pPr>
              <a:buClr>
                <a:srgbClr val="000000"/>
              </a:buClr>
            </a:pPr>
            <a:r>
              <a:rPr lang="it-IT" sz="2400" dirty="0">
                <a:ea typeface="+mn-lt"/>
                <a:cs typeface="+mn-lt"/>
              </a:rPr>
              <a:t>Memoria fissa: HDD Western Digital Blue 3.5” 7200 RPM da 2 TB</a:t>
            </a:r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CALCOLATORE &amp; OS</a:t>
            </a:r>
          </a:p>
        </p:txBody>
      </p:sp>
      <p:pic>
        <p:nvPicPr>
          <p:cNvPr id="5" name="Elemento grafico 5">
            <a:extLst>
              <a:ext uri="{FF2B5EF4-FFF2-40B4-BE49-F238E27FC236}">
                <a16:creationId xmlns:a16="http://schemas.microsoft.com/office/drawing/2014/main" id="{DA5B4240-F29C-366C-8353-197B842BF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241" y="1492646"/>
            <a:ext cx="3789678" cy="997427"/>
          </a:xfrm>
          <a:prstGeom prst="rect">
            <a:avLst/>
          </a:prstGeom>
        </p:spPr>
      </p:pic>
      <p:pic>
        <p:nvPicPr>
          <p:cNvPr id="7" name="Immagine 7" descr="Immagine che contiene logo&#10;&#10;Descrizione generata automaticamente">
            <a:extLst>
              <a:ext uri="{FF2B5EF4-FFF2-40B4-BE49-F238E27FC236}">
                <a16:creationId xmlns:a16="http://schemas.microsoft.com/office/drawing/2014/main" id="{054249DF-6D8C-B01D-2FA1-E4ACA7C06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240" y="874730"/>
            <a:ext cx="4460240" cy="223326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07CB24D-8DC3-EA28-32B0-E1BE1CFFD111}"/>
              </a:ext>
            </a:extLst>
          </p:cNvPr>
          <p:cNvSpPr/>
          <p:nvPr/>
        </p:nvSpPr>
        <p:spPr>
          <a:xfrm>
            <a:off x="1828800" y="2275840"/>
            <a:ext cx="1534160" cy="2946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rgbClr val="000000"/>
                </a:solidFill>
              </a:rPr>
              <a:t>100 GB</a:t>
            </a:r>
          </a:p>
        </p:txBody>
      </p:sp>
    </p:spTree>
    <p:extLst>
      <p:ext uri="{BB962C8B-B14F-4D97-AF65-F5344CB8AC3E}">
        <p14:creationId xmlns:p14="http://schemas.microsoft.com/office/powerpoint/2010/main" val="398943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 dirty="0">
                <a:solidFill>
                  <a:srgbClr val="C00000"/>
                </a:solidFill>
                <a:latin typeface="Georgia Pro"/>
                <a:cs typeface="Calibri"/>
              </a:rPr>
              <a:t>LIBRERIE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34E5B27-F24C-209F-E09E-1270288E66FD}"/>
              </a:ext>
            </a:extLst>
          </p:cNvPr>
          <p:cNvSpPr/>
          <p:nvPr/>
        </p:nvSpPr>
        <p:spPr>
          <a:xfrm>
            <a:off x="7010400" y="894080"/>
            <a:ext cx="2651760" cy="1107440"/>
          </a:xfrm>
          <a:prstGeom prst="rect">
            <a:avLst/>
          </a:prstGeom>
          <a:solidFill>
            <a:srgbClr val="29A3D2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1">
                <a:solidFill>
                  <a:srgbClr val="000000"/>
                </a:solidFill>
              </a:rPr>
              <a:t>PYTHON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6994A9B-FE45-8DB7-3461-B733ACF8AED1}"/>
              </a:ext>
            </a:extLst>
          </p:cNvPr>
          <p:cNvCxnSpPr/>
          <p:nvPr/>
        </p:nvCxnSpPr>
        <p:spPr>
          <a:xfrm>
            <a:off x="4603115" y="838835"/>
            <a:ext cx="30480" cy="58521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FA9759FB-B469-ADEA-2B4A-3CFA5D34DD1D}"/>
              </a:ext>
            </a:extLst>
          </p:cNvPr>
          <p:cNvSpPr/>
          <p:nvPr/>
        </p:nvSpPr>
        <p:spPr>
          <a:xfrm>
            <a:off x="1056639" y="1645920"/>
            <a:ext cx="2651760" cy="1107440"/>
          </a:xfrm>
          <a:prstGeom prst="rect">
            <a:avLst/>
          </a:prstGeom>
          <a:solidFill>
            <a:srgbClr val="29A3D2">
              <a:alpha val="5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3600" b="1">
                <a:solidFill>
                  <a:srgbClr val="000000"/>
                </a:solidFill>
              </a:rPr>
              <a:t>MATLAB</a:t>
            </a:r>
          </a:p>
        </p:txBody>
      </p:sp>
      <p:sp>
        <p:nvSpPr>
          <p:cNvPr id="22" name="Segno di moltiplicazione 21">
            <a:extLst>
              <a:ext uri="{FF2B5EF4-FFF2-40B4-BE49-F238E27FC236}">
                <a16:creationId xmlns:a16="http://schemas.microsoft.com/office/drawing/2014/main" id="{8730C510-5ABB-D9EB-FBD5-45C73F13C69F}"/>
              </a:ext>
            </a:extLst>
          </p:cNvPr>
          <p:cNvSpPr/>
          <p:nvPr/>
        </p:nvSpPr>
        <p:spPr>
          <a:xfrm>
            <a:off x="1595120" y="3637280"/>
            <a:ext cx="1483360" cy="1574800"/>
          </a:xfrm>
          <a:prstGeom prst="mathMultiply">
            <a:avLst/>
          </a:prstGeom>
          <a:solidFill>
            <a:srgbClr val="2AD151">
              <a:alpha val="5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94E3307-59FE-3868-0774-5478CCDECE8B}"/>
              </a:ext>
            </a:extLst>
          </p:cNvPr>
          <p:cNvSpPr/>
          <p:nvPr/>
        </p:nvSpPr>
        <p:spPr>
          <a:xfrm>
            <a:off x="9306560" y="2316480"/>
            <a:ext cx="2194560" cy="711200"/>
          </a:xfrm>
          <a:prstGeom prst="rect">
            <a:avLst/>
          </a:prstGeom>
          <a:solidFill>
            <a:srgbClr val="FF0004">
              <a:alpha val="1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400" err="1">
                <a:solidFill>
                  <a:srgbClr val="000000"/>
                </a:solidFill>
              </a:rPr>
              <a:t>Numpy</a:t>
            </a:r>
            <a:endParaRPr lang="it-IT" err="1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03411FB-FF52-BD09-79BF-891B76D95599}"/>
              </a:ext>
            </a:extLst>
          </p:cNvPr>
          <p:cNvSpPr/>
          <p:nvPr/>
        </p:nvSpPr>
        <p:spPr>
          <a:xfrm>
            <a:off x="5161280" y="3657599"/>
            <a:ext cx="2194560" cy="711200"/>
          </a:xfrm>
          <a:prstGeom prst="rect">
            <a:avLst/>
          </a:prstGeom>
          <a:solidFill>
            <a:srgbClr val="FF0004">
              <a:alpha val="1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400" err="1">
                <a:solidFill>
                  <a:srgbClr val="000000"/>
                </a:solidFill>
              </a:rPr>
              <a:t>Matplotlib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806BA8E8-4DCC-39B0-DDE3-7B7752EBAC95}"/>
              </a:ext>
            </a:extLst>
          </p:cNvPr>
          <p:cNvSpPr/>
          <p:nvPr/>
        </p:nvSpPr>
        <p:spPr>
          <a:xfrm>
            <a:off x="9337040" y="4988559"/>
            <a:ext cx="2194560" cy="711200"/>
          </a:xfrm>
          <a:prstGeom prst="rect">
            <a:avLst/>
          </a:prstGeom>
          <a:solidFill>
            <a:srgbClr val="05B520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400" err="1">
                <a:solidFill>
                  <a:srgbClr val="000000"/>
                </a:solidFill>
              </a:rPr>
              <a:t>Pysimplegui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3BD9C85-2F9F-E85F-BB43-9DB37BC1EC02}"/>
              </a:ext>
            </a:extLst>
          </p:cNvPr>
          <p:cNvSpPr/>
          <p:nvPr/>
        </p:nvSpPr>
        <p:spPr>
          <a:xfrm>
            <a:off x="5161280" y="4947919"/>
            <a:ext cx="2194560" cy="711200"/>
          </a:xfrm>
          <a:prstGeom prst="rect">
            <a:avLst/>
          </a:prstGeom>
          <a:solidFill>
            <a:srgbClr val="05B520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400">
                <a:solidFill>
                  <a:srgbClr val="000000"/>
                </a:solidFill>
              </a:rPr>
              <a:t>PIL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02930E2-7015-0782-AE28-9A9CD7F2A334}"/>
              </a:ext>
            </a:extLst>
          </p:cNvPr>
          <p:cNvSpPr/>
          <p:nvPr/>
        </p:nvSpPr>
        <p:spPr>
          <a:xfrm>
            <a:off x="5171440" y="2326639"/>
            <a:ext cx="2194560" cy="711200"/>
          </a:xfrm>
          <a:prstGeom prst="rect">
            <a:avLst/>
          </a:prstGeom>
          <a:solidFill>
            <a:srgbClr val="FF0004">
              <a:alpha val="1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 err="1">
                <a:solidFill>
                  <a:srgbClr val="000000"/>
                </a:solidFill>
              </a:rPr>
              <a:t>Scipy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3946ACD-9F83-EF01-FAA9-446B3A7FFB01}"/>
              </a:ext>
            </a:extLst>
          </p:cNvPr>
          <p:cNvSpPr/>
          <p:nvPr/>
        </p:nvSpPr>
        <p:spPr>
          <a:xfrm>
            <a:off x="9326880" y="3627119"/>
            <a:ext cx="2194560" cy="711200"/>
          </a:xfrm>
          <a:prstGeom prst="rect">
            <a:avLst/>
          </a:prstGeom>
          <a:solidFill>
            <a:srgbClr val="FF0004">
              <a:alpha val="1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400" err="1">
                <a:solidFill>
                  <a:srgbClr val="000000"/>
                </a:solidFill>
              </a:rPr>
              <a:t>Pandas</a:t>
            </a:r>
            <a:endParaRPr lang="it-IT" err="1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716FCB1D-42DD-16AE-6B11-A0C0FB59713B}"/>
              </a:ext>
            </a:extLst>
          </p:cNvPr>
          <p:cNvCxnSpPr/>
          <p:nvPr/>
        </p:nvCxnSpPr>
        <p:spPr>
          <a:xfrm flipH="1">
            <a:off x="8361680" y="1996440"/>
            <a:ext cx="10160" cy="4114800"/>
          </a:xfrm>
          <a:prstGeom prst="straightConnector1">
            <a:avLst/>
          </a:prstGeom>
          <a:ln w="57150">
            <a:solidFill>
              <a:srgbClr val="29A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DE93872C-103C-B4C3-AAF7-1BA89505A787}"/>
              </a:ext>
            </a:extLst>
          </p:cNvPr>
          <p:cNvCxnSpPr/>
          <p:nvPr/>
        </p:nvCxnSpPr>
        <p:spPr>
          <a:xfrm>
            <a:off x="7376795" y="2657475"/>
            <a:ext cx="985520" cy="10160"/>
          </a:xfrm>
          <a:prstGeom prst="straightConnector1">
            <a:avLst/>
          </a:prstGeom>
          <a:ln w="57150">
            <a:solidFill>
              <a:srgbClr val="29A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0E2C3EDA-36E8-7FF2-DC7C-B17918A11E62}"/>
              </a:ext>
            </a:extLst>
          </p:cNvPr>
          <p:cNvCxnSpPr>
            <a:cxnSpLocks/>
          </p:cNvCxnSpPr>
          <p:nvPr/>
        </p:nvCxnSpPr>
        <p:spPr>
          <a:xfrm>
            <a:off x="7366635" y="3978274"/>
            <a:ext cx="985520" cy="10160"/>
          </a:xfrm>
          <a:prstGeom prst="straightConnector1">
            <a:avLst/>
          </a:prstGeom>
          <a:ln w="57150">
            <a:solidFill>
              <a:srgbClr val="29A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3F5F4D9-B727-DA0D-9492-CE5E2D8390E9}"/>
              </a:ext>
            </a:extLst>
          </p:cNvPr>
          <p:cNvCxnSpPr>
            <a:cxnSpLocks/>
          </p:cNvCxnSpPr>
          <p:nvPr/>
        </p:nvCxnSpPr>
        <p:spPr>
          <a:xfrm>
            <a:off x="7366635" y="5360033"/>
            <a:ext cx="985520" cy="10160"/>
          </a:xfrm>
          <a:prstGeom prst="straightConnector1">
            <a:avLst/>
          </a:prstGeom>
          <a:ln w="57150">
            <a:solidFill>
              <a:srgbClr val="29A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910CE520-5FBF-CB73-A789-AFDF43EBD366}"/>
              </a:ext>
            </a:extLst>
          </p:cNvPr>
          <p:cNvCxnSpPr>
            <a:cxnSpLocks/>
          </p:cNvCxnSpPr>
          <p:nvPr/>
        </p:nvCxnSpPr>
        <p:spPr>
          <a:xfrm>
            <a:off x="8352155" y="5370193"/>
            <a:ext cx="985520" cy="10160"/>
          </a:xfrm>
          <a:prstGeom prst="straightConnector1">
            <a:avLst/>
          </a:prstGeom>
          <a:ln w="57150">
            <a:solidFill>
              <a:srgbClr val="29A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27B9BD4-383A-B8C1-DE26-643385668B6F}"/>
              </a:ext>
            </a:extLst>
          </p:cNvPr>
          <p:cNvCxnSpPr>
            <a:cxnSpLocks/>
          </p:cNvCxnSpPr>
          <p:nvPr/>
        </p:nvCxnSpPr>
        <p:spPr>
          <a:xfrm>
            <a:off x="8352155" y="3988433"/>
            <a:ext cx="985520" cy="10160"/>
          </a:xfrm>
          <a:prstGeom prst="straightConnector1">
            <a:avLst/>
          </a:prstGeom>
          <a:ln w="57150">
            <a:solidFill>
              <a:srgbClr val="29A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F5C41BD8-87C5-09A4-CCB0-B2E42279AF8B}"/>
              </a:ext>
            </a:extLst>
          </p:cNvPr>
          <p:cNvCxnSpPr>
            <a:cxnSpLocks/>
          </p:cNvCxnSpPr>
          <p:nvPr/>
        </p:nvCxnSpPr>
        <p:spPr>
          <a:xfrm>
            <a:off x="8321675" y="2667633"/>
            <a:ext cx="985520" cy="10160"/>
          </a:xfrm>
          <a:prstGeom prst="straightConnector1">
            <a:avLst/>
          </a:prstGeom>
          <a:ln w="57150">
            <a:solidFill>
              <a:srgbClr val="29A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5978E9C8-6059-A21D-18C6-E75B7600625E}"/>
              </a:ext>
            </a:extLst>
          </p:cNvPr>
          <p:cNvSpPr/>
          <p:nvPr/>
        </p:nvSpPr>
        <p:spPr>
          <a:xfrm>
            <a:off x="7416800" y="6126478"/>
            <a:ext cx="1818640" cy="660400"/>
          </a:xfrm>
          <a:prstGeom prst="rect">
            <a:avLst/>
          </a:prstGeom>
          <a:solidFill>
            <a:srgbClr val="F0FF47">
              <a:alpha val="4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400">
                <a:solidFill>
                  <a:srgbClr val="000000"/>
                </a:solidFill>
              </a:rPr>
              <a:t>Memory</a:t>
            </a:r>
          </a:p>
          <a:p>
            <a:pPr algn="ctr"/>
            <a:r>
              <a:rPr lang="it-IT" sz="2400">
                <a:solidFill>
                  <a:srgbClr val="000000"/>
                </a:solidFill>
              </a:rPr>
              <a:t>Profiler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D792C9-8EE9-241C-DC2D-EDF414D6768B}"/>
              </a:ext>
            </a:extLst>
          </p:cNvPr>
          <p:cNvSpPr txBox="1"/>
          <p:nvPr/>
        </p:nvSpPr>
        <p:spPr>
          <a:xfrm>
            <a:off x="7589520" y="2387600"/>
            <a:ext cx="4673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b="1"/>
              <a:t>1-2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E89993-1407-AF6D-8D01-895147CB2E3B}"/>
              </a:ext>
            </a:extLst>
          </p:cNvPr>
          <p:cNvSpPr txBox="1"/>
          <p:nvPr/>
        </p:nvSpPr>
        <p:spPr>
          <a:xfrm>
            <a:off x="8615680" y="2407919"/>
            <a:ext cx="4673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b="1"/>
              <a:t>1-2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0C09AD-60B7-02DF-327A-3C9CD9C44FDF}"/>
              </a:ext>
            </a:extLst>
          </p:cNvPr>
          <p:cNvSpPr txBox="1"/>
          <p:nvPr/>
        </p:nvSpPr>
        <p:spPr>
          <a:xfrm>
            <a:off x="7589520" y="3657600"/>
            <a:ext cx="4673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b="1"/>
              <a:t>1-2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6FAAEA4-BEA7-ECBA-EC5D-0FE0651A78A7}"/>
              </a:ext>
            </a:extLst>
          </p:cNvPr>
          <p:cNvSpPr txBox="1"/>
          <p:nvPr/>
        </p:nvSpPr>
        <p:spPr>
          <a:xfrm>
            <a:off x="8615679" y="3667759"/>
            <a:ext cx="4673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b="1"/>
              <a:t>1-2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1E50AC8-8B93-2F31-214A-106554B95F24}"/>
              </a:ext>
            </a:extLst>
          </p:cNvPr>
          <p:cNvSpPr txBox="1"/>
          <p:nvPr/>
        </p:nvSpPr>
        <p:spPr>
          <a:xfrm>
            <a:off x="7772399" y="5100319"/>
            <a:ext cx="4673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b="1"/>
              <a:t>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1DACBE-8312-5270-C393-49B4A5BF4D0E}"/>
              </a:ext>
            </a:extLst>
          </p:cNvPr>
          <p:cNvSpPr txBox="1"/>
          <p:nvPr/>
        </p:nvSpPr>
        <p:spPr>
          <a:xfrm>
            <a:off x="8707119" y="5100319"/>
            <a:ext cx="4673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b="1"/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8873E1-D5E5-0F0F-99EC-B785FB5C3A53}"/>
              </a:ext>
            </a:extLst>
          </p:cNvPr>
          <p:cNvSpPr txBox="1"/>
          <p:nvPr/>
        </p:nvSpPr>
        <p:spPr>
          <a:xfrm>
            <a:off x="8321039" y="5699759"/>
            <a:ext cx="4673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90961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53ECF2-4FB2-C6D2-C430-66B3B34AF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732" y="3103814"/>
            <a:ext cx="4225740" cy="30296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ex15</a:t>
            </a:r>
          </a:p>
          <a:p>
            <a:r>
              <a:rPr lang="en-US" sz="2400" dirty="0">
                <a:ea typeface="+mn-lt"/>
                <a:cs typeface="+mn-lt"/>
              </a:rPr>
              <a:t>shallow water1</a:t>
            </a:r>
          </a:p>
          <a:p>
            <a:r>
              <a:rPr lang="en-US" sz="2400" dirty="0">
                <a:ea typeface="+mn-lt"/>
                <a:cs typeface="+mn-lt"/>
              </a:rPr>
              <a:t>apache2</a:t>
            </a:r>
          </a:p>
          <a:p>
            <a:r>
              <a:rPr lang="en-US" sz="2400" dirty="0">
                <a:ea typeface="+mn-lt"/>
                <a:cs typeface="+mn-lt"/>
              </a:rPr>
              <a:t>G3 circuit</a:t>
            </a:r>
          </a:p>
          <a:p>
            <a:r>
              <a:rPr lang="en-US" sz="2400" dirty="0">
                <a:ea typeface="+mn-lt"/>
                <a:cs typeface="+mn-lt"/>
              </a:rPr>
              <a:t>cfd1</a:t>
            </a:r>
          </a:p>
          <a:p>
            <a:r>
              <a:rPr lang="en-US" sz="2400" dirty="0">
                <a:ea typeface="+mn-lt"/>
                <a:cs typeface="+mn-lt"/>
              </a:rPr>
              <a:t>cfd2</a:t>
            </a:r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 dirty="0">
                <a:solidFill>
                  <a:srgbClr val="C00000"/>
                </a:solidFill>
                <a:latin typeface="Georgia Pro"/>
                <a:cs typeface="Calibri"/>
              </a:rPr>
              <a:t>MATRICI ANALIZZATE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05C655B-0DA8-BEF7-FDDF-E5EDC4A84D49}"/>
              </a:ext>
            </a:extLst>
          </p:cNvPr>
          <p:cNvSpPr txBox="1"/>
          <p:nvPr/>
        </p:nvSpPr>
        <p:spPr>
          <a:xfrm>
            <a:off x="7932343" y="2423854"/>
            <a:ext cx="283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C00000"/>
                </a:solidFill>
                <a:latin typeface="Georgia Pro"/>
                <a:cs typeface="Calibri"/>
              </a:rPr>
              <a:t>Python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5109CD-A65C-D871-0140-F0B2A69AB5B7}"/>
              </a:ext>
            </a:extLst>
          </p:cNvPr>
          <p:cNvSpPr txBox="1"/>
          <p:nvPr/>
        </p:nvSpPr>
        <p:spPr>
          <a:xfrm>
            <a:off x="2546805" y="2425892"/>
            <a:ext cx="283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C00000"/>
                </a:solidFill>
                <a:latin typeface="Georgia Pro"/>
                <a:cs typeface="Calibri"/>
              </a:rPr>
              <a:t>Matlab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DBB40A1-F9F4-2E67-FD79-537ECDC48CE6}"/>
              </a:ext>
            </a:extLst>
          </p:cNvPr>
          <p:cNvSpPr txBox="1">
            <a:spLocks/>
          </p:cNvSpPr>
          <p:nvPr/>
        </p:nvSpPr>
        <p:spPr>
          <a:xfrm>
            <a:off x="6545337" y="3103814"/>
            <a:ext cx="4225740" cy="3029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+mn-lt"/>
                <a:cs typeface="+mn-lt"/>
              </a:rPr>
              <a:t>ex15</a:t>
            </a:r>
          </a:p>
          <a:p>
            <a:r>
              <a:rPr lang="en-US" sz="2400" dirty="0">
                <a:ea typeface="+mn-lt"/>
                <a:cs typeface="+mn-lt"/>
              </a:rPr>
              <a:t>shallow water1</a:t>
            </a:r>
          </a:p>
          <a:p>
            <a:r>
              <a:rPr lang="en-US" sz="2400" dirty="0">
                <a:ea typeface="+mn-lt"/>
                <a:cs typeface="+mn-lt"/>
              </a:rPr>
              <a:t>apache2</a:t>
            </a:r>
          </a:p>
          <a:p>
            <a:r>
              <a:rPr lang="en-US" sz="2400" dirty="0">
                <a:ea typeface="+mn-lt"/>
                <a:cs typeface="+mn-lt"/>
              </a:rPr>
              <a:t>G3 circuit</a:t>
            </a:r>
            <a:endParaRPr lang="it-IT" sz="2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202F00-24D4-F339-B3CC-2D0BF75BD5EC}"/>
              </a:ext>
            </a:extLst>
          </p:cNvPr>
          <p:cNvSpPr txBox="1"/>
          <p:nvPr/>
        </p:nvSpPr>
        <p:spPr>
          <a:xfrm>
            <a:off x="0" y="127858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Le matrici analizzate fanno parte della </a:t>
            </a:r>
            <a:r>
              <a:rPr lang="it-IT" sz="2400" dirty="0" err="1"/>
              <a:t>SuiteSparse</a:t>
            </a:r>
            <a:r>
              <a:rPr lang="it-IT" sz="2400" dirty="0"/>
              <a:t> Matrix Collection e, data la cospicua</a:t>
            </a:r>
          </a:p>
          <a:p>
            <a:r>
              <a:rPr lang="it-IT" sz="2400" dirty="0"/>
              <a:t>dimensione e peso di alcune tabelle, solo alcune di queste sono state utilizzate per l’analisi:</a:t>
            </a:r>
          </a:p>
        </p:txBody>
      </p:sp>
    </p:spTree>
    <p:extLst>
      <p:ext uri="{BB962C8B-B14F-4D97-AF65-F5344CB8AC3E}">
        <p14:creationId xmlns:p14="http://schemas.microsoft.com/office/powerpoint/2010/main" val="17001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Primo Progetto</a:t>
            </a:r>
          </a:p>
        </p:txBody>
      </p:sp>
      <p:pic>
        <p:nvPicPr>
          <p:cNvPr id="2" name="Immagine 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6BD0EA1-CC41-08AE-BEA7-06F18E628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021880"/>
            <a:ext cx="11775440" cy="50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7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- Tempo</a:t>
            </a:r>
          </a:p>
        </p:txBody>
      </p:sp>
      <p:pic>
        <p:nvPicPr>
          <p:cNvPr id="5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6114F2CB-8691-7A5E-9263-D8C2B346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925276"/>
            <a:ext cx="9458960" cy="57084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1FB24D-F86D-440E-7C29-A54B2F1250DA}"/>
              </a:ext>
            </a:extLst>
          </p:cNvPr>
          <p:cNvSpPr txBox="1"/>
          <p:nvPr/>
        </p:nvSpPr>
        <p:spPr>
          <a:xfrm>
            <a:off x="2657894" y="6145841"/>
            <a:ext cx="6853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/>
              <a:t>ex15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F8FD3C-5414-4EE9-53FB-9CDA7A7D29AE}"/>
              </a:ext>
            </a:extLst>
          </p:cNvPr>
          <p:cNvSpPr txBox="1"/>
          <p:nvPr/>
        </p:nvSpPr>
        <p:spPr>
          <a:xfrm>
            <a:off x="3606799" y="6145840"/>
            <a:ext cx="15623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err="1"/>
              <a:t>Shallow</a:t>
            </a:r>
            <a:r>
              <a:rPr lang="it-IT" sz="1200"/>
              <a:t> water1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5D1C22-DBD0-247E-DE44-0229A0F2D12C}"/>
              </a:ext>
            </a:extLst>
          </p:cNvPr>
          <p:cNvSpPr txBox="1"/>
          <p:nvPr/>
        </p:nvSpPr>
        <p:spPr>
          <a:xfrm>
            <a:off x="4991817" y="6160216"/>
            <a:ext cx="12124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/>
              <a:t>Apache2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14B844-CFA6-2E54-9696-38A014DA6B63}"/>
              </a:ext>
            </a:extLst>
          </p:cNvPr>
          <p:cNvSpPr txBox="1"/>
          <p:nvPr/>
        </p:nvSpPr>
        <p:spPr>
          <a:xfrm>
            <a:off x="6204308" y="6145838"/>
            <a:ext cx="9297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/>
              <a:t>G3 </a:t>
            </a:r>
            <a:r>
              <a:rPr lang="it-IT" sz="1200" err="1"/>
              <a:t>circuit</a:t>
            </a:r>
            <a:endParaRPr lang="it-IT" sz="12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F9F9BE-52A7-B045-956F-C04F55106B4C}"/>
              </a:ext>
            </a:extLst>
          </p:cNvPr>
          <p:cNvSpPr txBox="1"/>
          <p:nvPr/>
        </p:nvSpPr>
        <p:spPr>
          <a:xfrm>
            <a:off x="7493477" y="6145839"/>
            <a:ext cx="6853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>
                <a:ea typeface="+mn-lt"/>
                <a:cs typeface="+mn-lt"/>
              </a:rPr>
              <a:t>cfd1</a:t>
            </a:r>
            <a:endParaRPr lang="it-IT" sz="12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57A50A2-8A33-C59D-A2AC-26618E32C386}"/>
              </a:ext>
            </a:extLst>
          </p:cNvPr>
          <p:cNvSpPr txBox="1"/>
          <p:nvPr/>
        </p:nvSpPr>
        <p:spPr>
          <a:xfrm>
            <a:off x="8773062" y="6145838"/>
            <a:ext cx="6853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>
                <a:ea typeface="+mn-lt"/>
                <a:cs typeface="+mn-lt"/>
              </a:rPr>
              <a:t>cfd2</a:t>
            </a:r>
            <a:endParaRPr lang="it-IT" sz="1000"/>
          </a:p>
        </p:txBody>
      </p:sp>
    </p:spTree>
    <p:extLst>
      <p:ext uri="{BB962C8B-B14F-4D97-AF65-F5344CB8AC3E}">
        <p14:creationId xmlns:p14="http://schemas.microsoft.com/office/powerpoint/2010/main" val="320642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- Memoria</a:t>
            </a:r>
          </a:p>
        </p:txBody>
      </p:sp>
      <p:pic>
        <p:nvPicPr>
          <p:cNvPr id="3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4A540D6-EE36-E7DF-819B-6641DA17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065916"/>
            <a:ext cx="10495280" cy="51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99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536648-F413-83BC-7B48-29EC26342E9D}"/>
              </a:ext>
            </a:extLst>
          </p:cNvPr>
          <p:cNvSpPr txBox="1"/>
          <p:nvPr/>
        </p:nvSpPr>
        <p:spPr>
          <a:xfrm>
            <a:off x="649110" y="225777"/>
            <a:ext cx="106254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000" b="1">
                <a:solidFill>
                  <a:srgbClr val="C00000"/>
                </a:solidFill>
                <a:latin typeface="Georgia Pro"/>
                <a:cs typeface="Calibri"/>
              </a:rPr>
              <a:t>RISULTATI – Memoria Python</a:t>
            </a:r>
            <a:endParaRPr lang="it-IT"/>
          </a:p>
        </p:txBody>
      </p:sp>
      <p:pic>
        <p:nvPicPr>
          <p:cNvPr id="2" name="Immagine 4" descr="Immagine che contiene grafico, diagramma&#10;&#10;Descrizione generata automaticamente">
            <a:extLst>
              <a:ext uri="{FF2B5EF4-FFF2-40B4-BE49-F238E27FC236}">
                <a16:creationId xmlns:a16="http://schemas.microsoft.com/office/drawing/2014/main" id="{93BDD295-8273-9626-D419-15D3FB4F3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1021159"/>
            <a:ext cx="10952480" cy="55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3008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1054</Words>
  <Application>Microsoft Office PowerPoint</Application>
  <PresentationFormat>Widescreen</PresentationFormat>
  <Paragraphs>162</Paragraphs>
  <Slides>20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Calibri</vt:lpstr>
      <vt:lpstr>Georgia Pro</vt:lpstr>
      <vt:lpstr>Grandview</vt:lpstr>
      <vt:lpstr>Grandview Display</vt:lpstr>
      <vt:lpstr>CitationVTI</vt:lpstr>
      <vt:lpstr>Metodi del calcolo scientifico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Marco Di Capua</cp:lastModifiedBy>
  <cp:revision>4</cp:revision>
  <dcterms:created xsi:type="dcterms:W3CDTF">2023-06-05T14:36:46Z</dcterms:created>
  <dcterms:modified xsi:type="dcterms:W3CDTF">2023-06-12T12:00:58Z</dcterms:modified>
</cp:coreProperties>
</file>